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
      <p:font typeface="Open Sans SemiBold"/>
      <p:regular r:id="rId45"/>
      <p:bold r:id="rId46"/>
      <p:italic r:id="rId47"/>
      <p:boldItalic r:id="rId48"/>
    </p:embeddedFont>
    <p:embeddedFont>
      <p:font typeface="Average"/>
      <p:regular r:id="rId49"/>
    </p:embeddedFont>
    <p:embeddedFont>
      <p:font typeface="Helvetica Neue"/>
      <p:regular r:id="rId50"/>
      <p:bold r:id="rId51"/>
      <p:italic r:id="rId52"/>
      <p:boldItalic r:id="rId53"/>
    </p:embeddedFont>
    <p:embeddedFont>
      <p:font typeface="Oswald"/>
      <p:regular r:id="rId54"/>
      <p:bold r:id="rId55"/>
    </p:embeddedFont>
    <p:embeddedFont>
      <p:font typeface="Century Gothic"/>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E4B722-C137-4100-83B7-86B0CFFE1A5E}">
  <a:tblStyle styleId="{CBE4B722-C137-4100-83B7-86B0CFFE1A5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OpenSansSemiBold-bold.fntdata"/><Relationship Id="rId45" Type="http://schemas.openxmlformats.org/officeDocument/2006/relationships/font" Target="fonts/OpenSans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SemiBold-boldItalic.fntdata"/><Relationship Id="rId47" Type="http://schemas.openxmlformats.org/officeDocument/2006/relationships/font" Target="fonts/OpenSansSemiBold-italic.fntdata"/><Relationship Id="rId49" Type="http://schemas.openxmlformats.org/officeDocument/2006/relationships/font" Target="fonts/Averag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5.xml"/><Relationship Id="rId63"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6.xml"/><Relationship Id="rId55" Type="http://schemas.openxmlformats.org/officeDocument/2006/relationships/font" Target="fonts/Oswald-bold.fntdata"/><Relationship Id="rId10" Type="http://schemas.openxmlformats.org/officeDocument/2006/relationships/slide" Target="slides/slide5.xml"/><Relationship Id="rId54" Type="http://schemas.openxmlformats.org/officeDocument/2006/relationships/font" Target="fonts/Oswald-regular.fntdata"/><Relationship Id="rId13" Type="http://schemas.openxmlformats.org/officeDocument/2006/relationships/slide" Target="slides/slide8.xml"/><Relationship Id="rId57" Type="http://schemas.openxmlformats.org/officeDocument/2006/relationships/font" Target="fonts/CenturyGothic-bold.fntdata"/><Relationship Id="rId12" Type="http://schemas.openxmlformats.org/officeDocument/2006/relationships/slide" Target="slides/slide7.xml"/><Relationship Id="rId56" Type="http://schemas.openxmlformats.org/officeDocument/2006/relationships/font" Target="fonts/CenturyGothic-regular.fntdata"/><Relationship Id="rId15" Type="http://schemas.openxmlformats.org/officeDocument/2006/relationships/slide" Target="slides/slide10.xml"/><Relationship Id="rId59" Type="http://schemas.openxmlformats.org/officeDocument/2006/relationships/font" Target="fonts/CenturyGothic-boldItalic.fntdata"/><Relationship Id="rId14" Type="http://schemas.openxmlformats.org/officeDocument/2006/relationships/slide" Target="slides/slide9.xml"/><Relationship Id="rId58" Type="http://schemas.openxmlformats.org/officeDocument/2006/relationships/font" Target="fonts/CenturyGothic-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xpertsystem.com/machine-learning-definiti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artner.com/en/research/methodologies/gartner-hype-cycl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lutionsreview.com/data-management/4-data-lake-tools-vendors-to-watch-in-2018/" TargetMode="External"/><Relationship Id="rId3" Type="http://schemas.openxmlformats.org/officeDocument/2006/relationships/hyperlink" Target="https://aws.amazon.com/big-data/datalakes-and-analytics/what-is-a-data-lak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17495783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17495783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sz="1000">
                <a:latin typeface="Open Sans"/>
                <a:ea typeface="Open Sans"/>
                <a:cs typeface="Open Sans"/>
                <a:sym typeface="Open Sans"/>
              </a:rPr>
              <a:t>Mikayla</a:t>
            </a:r>
            <a:endParaRPr sz="10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7ecbce9b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7ecbce9b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https://www.expertsystem.com/machine-learning-definition/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Mikayla Edwards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517495783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17495783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sz="1000">
                <a:latin typeface="Open Sans"/>
                <a:ea typeface="Open Sans"/>
                <a:cs typeface="Open Sans"/>
                <a:sym typeface="Open Sans"/>
              </a:rPr>
              <a:t>ALLIE</a:t>
            </a:r>
            <a:endParaRPr sz="1000">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57ecbce9b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7ecbce9b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https://www.gartner.com/en/research/methodologies/gartner-hype-cycle</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57218c950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7218c950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Data Lakes-ALLIE</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Machine Learning-Jacob</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Data Visualization- Kaveen</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Gartner’s perceptions regarding expectation levels and/or positioning along the curve accurate or inaccurate? What about adoption timelines: conservative, overly optimistic, or about right? Motivate your assessments</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517495783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17495783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t/>
            </a:r>
            <a:endParaRPr sz="10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56ecca79c1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6ecca79c1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56ecca79c1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6ecca79c1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517495783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17495783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sz="1000">
                <a:latin typeface="Open Sans"/>
                <a:ea typeface="Open Sans"/>
                <a:cs typeface="Open Sans"/>
                <a:sym typeface="Open Sans"/>
              </a:rPr>
              <a:t>Allie</a:t>
            </a:r>
            <a:endParaRPr sz="1000">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57ecbce9b3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7ecbce9b3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574e17fe9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74e17fe9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57ecbce9b3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57ecbce9b3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https://solutionsreview.com/data-management/4-data-lake-tools-vendors-to-watch-in-2018/</a:t>
            </a:r>
            <a:endParaRPr/>
          </a:p>
          <a:p>
            <a:pPr indent="-317500" lvl="0" marL="457200" rtl="0" algn="l">
              <a:spcBef>
                <a:spcPts val="0"/>
              </a:spcBef>
              <a:spcAft>
                <a:spcPts val="0"/>
              </a:spcAft>
              <a:buClr>
                <a:schemeClr val="lt1"/>
              </a:buClr>
              <a:buSzPts val="1400"/>
              <a:buFont typeface="Average"/>
              <a:buChar char="●"/>
            </a:pPr>
            <a:r>
              <a:rPr lang="en" sz="1400" u="sng">
                <a:solidFill>
                  <a:schemeClr val="accent5"/>
                </a:solidFill>
                <a:latin typeface="Average"/>
                <a:ea typeface="Average"/>
                <a:cs typeface="Average"/>
                <a:sym typeface="Average"/>
                <a:hlinkClick r:id="rId3">
                  <a:extLst>
                    <a:ext uri="{A12FA001-AC4F-418D-AE19-62706E023703}">
                      <ahyp:hlinkClr val="tx"/>
                    </a:ext>
                  </a:extLst>
                </a:hlinkClick>
              </a:rPr>
              <a:t>https://aws.amazon.com/big-data/datalakes-and-analytics/what-is-a-data-lake/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Cali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57ecbce9b3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7ecbce9b3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Jacob</a:t>
            </a:r>
            <a:endParaRPr/>
          </a:p>
          <a:p>
            <a:pPr indent="-298450" lvl="0" marL="457200" rtl="0" algn="l">
              <a:spcBef>
                <a:spcPts val="0"/>
              </a:spcBef>
              <a:spcAft>
                <a:spcPts val="0"/>
              </a:spcAft>
              <a:buSzPts val="1100"/>
              <a:buChar char="●"/>
            </a:pPr>
            <a:r>
              <a:rPr lang="en"/>
              <a:t>Branch of AI</a:t>
            </a:r>
            <a:endParaRPr/>
          </a:p>
          <a:p>
            <a:pPr indent="0" lvl="0" marL="0" rtl="0" algn="l">
              <a:spcBef>
                <a:spcPts val="0"/>
              </a:spcBef>
              <a:spcAft>
                <a:spcPts val="0"/>
              </a:spcAft>
              <a:buNone/>
            </a:pPr>
            <a:r>
              <a:rPr lang="en"/>
              <a:t>Data preparation:</a:t>
            </a:r>
            <a:endParaRPr/>
          </a:p>
          <a:p>
            <a:pPr indent="-298450" lvl="0" marL="457200" rtl="0" algn="l">
              <a:spcBef>
                <a:spcPts val="0"/>
              </a:spcBef>
              <a:spcAft>
                <a:spcPts val="0"/>
              </a:spcAft>
              <a:buSzPts val="1100"/>
              <a:buChar char="●"/>
            </a:pPr>
            <a:r>
              <a:rPr lang="en"/>
              <a:t>Data profiling and data blending </a:t>
            </a:r>
            <a:endParaRPr/>
          </a:p>
          <a:p>
            <a:pPr indent="-298450" lvl="0" marL="457200" rtl="0" algn="l">
              <a:spcBef>
                <a:spcPts val="0"/>
              </a:spcBef>
              <a:spcAft>
                <a:spcPts val="0"/>
              </a:spcAft>
              <a:buSzPts val="1100"/>
              <a:buChar char="●"/>
            </a:pPr>
            <a:r>
              <a:rPr lang="en"/>
              <a:t>Used to clean data, sort data, and connect data</a:t>
            </a:r>
            <a:endParaRPr/>
          </a:p>
          <a:p>
            <a:pPr indent="-298450" lvl="0" marL="457200" rtl="0" algn="l">
              <a:spcBef>
                <a:spcPts val="0"/>
              </a:spcBef>
              <a:spcAft>
                <a:spcPts val="0"/>
              </a:spcAft>
              <a:buSzPts val="1100"/>
              <a:buChar char="●"/>
            </a:pPr>
            <a:r>
              <a:rPr lang="en"/>
              <a:t>Examples: operational load times, data value classification, identifying data gaps, self-</a:t>
            </a:r>
            <a:r>
              <a:rPr lang="en"/>
              <a:t>organization</a:t>
            </a:r>
            <a:r>
              <a:rPr lang="en"/>
              <a:t>, </a:t>
            </a:r>
            <a:r>
              <a:rPr lang="en"/>
              <a:t>anomaly</a:t>
            </a:r>
            <a:r>
              <a:rPr lang="en"/>
              <a:t> detection</a:t>
            </a:r>
            <a:endParaRPr/>
          </a:p>
          <a:p>
            <a:pPr indent="-298450" lvl="0" marL="457200" rtl="0" algn="l">
              <a:spcBef>
                <a:spcPts val="0"/>
              </a:spcBef>
              <a:spcAft>
                <a:spcPts val="0"/>
              </a:spcAft>
              <a:buSzPts val="1100"/>
              <a:buChar char="●"/>
            </a:pPr>
            <a:r>
              <a:rPr lang="en"/>
              <a:t>Data comes in, it is catalogued with algorithms and models, combined with business rules and application logic</a:t>
            </a:r>
            <a:endParaRPr/>
          </a:p>
          <a:p>
            <a:pPr indent="-298450" lvl="0" marL="457200" rtl="0" algn="l">
              <a:spcBef>
                <a:spcPts val="0"/>
              </a:spcBef>
              <a:spcAft>
                <a:spcPts val="0"/>
              </a:spcAft>
              <a:buSzPts val="1100"/>
              <a:buChar char="●"/>
            </a:pPr>
            <a:r>
              <a:rPr lang="en"/>
              <a:t>Essentially, it makes the job of data scientists much easier </a:t>
            </a:r>
            <a:endParaRPr/>
          </a:p>
          <a:p>
            <a:pPr indent="-298450" lvl="0" marL="457200" rtl="0" algn="l">
              <a:spcBef>
                <a:spcPts val="0"/>
              </a:spcBef>
              <a:spcAft>
                <a:spcPts val="0"/>
              </a:spcAft>
              <a:buSzPts val="1100"/>
              <a:buChar char="●"/>
            </a:pPr>
            <a:r>
              <a:rPr lang="en"/>
              <a:t>Gets better over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Data analysis:</a:t>
            </a:r>
            <a:endParaRPr/>
          </a:p>
          <a:p>
            <a:pPr indent="-298450" lvl="0" marL="457200" rtl="0" algn="l">
              <a:spcBef>
                <a:spcPts val="0"/>
              </a:spcBef>
              <a:spcAft>
                <a:spcPts val="0"/>
              </a:spcAft>
              <a:buSzPts val="1100"/>
              <a:buChar char="●"/>
            </a:pPr>
            <a:r>
              <a:rPr lang="en"/>
              <a:t>Pre-written and self-written models help analyze data and extract meaningful characteristics</a:t>
            </a:r>
            <a:endParaRPr/>
          </a:p>
          <a:p>
            <a:pPr indent="-298450" lvl="0" marL="457200" rtl="0" algn="l">
              <a:spcBef>
                <a:spcPts val="0"/>
              </a:spcBef>
              <a:spcAft>
                <a:spcPts val="0"/>
              </a:spcAft>
              <a:buSzPts val="1100"/>
              <a:buChar char="●"/>
            </a:pPr>
            <a:r>
              <a:rPr lang="en"/>
              <a:t>Again, improves itself with time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57ecbce9b3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57ecbce9b3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Kaveen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517495783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517495783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sz="1000">
                <a:latin typeface="Open Sans"/>
                <a:ea typeface="Open Sans"/>
                <a:cs typeface="Open Sans"/>
                <a:sym typeface="Open Sans"/>
              </a:rPr>
              <a:t>Allie</a:t>
            </a:r>
            <a:endParaRPr sz="1000">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573e7ec9d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573e7ec9d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57ecbce9b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57ecbce9b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574e17fe95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574e17fe95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latin typeface="Open Sans"/>
              <a:ea typeface="Open Sans"/>
              <a:cs typeface="Open Sans"/>
              <a:sym typeface="Open Sans"/>
            </a:endParaRPr>
          </a:p>
          <a:p>
            <a:pPr indent="0" lvl="0" marL="0" rtl="0" algn="l">
              <a:spcBef>
                <a:spcPts val="0"/>
              </a:spcBef>
              <a:spcAft>
                <a:spcPts val="0"/>
              </a:spcAft>
              <a:buNone/>
            </a:pPr>
            <a:r>
              <a:t/>
            </a:r>
            <a:endParaRPr b="1" sz="1000">
              <a:latin typeface="Open Sans"/>
              <a:ea typeface="Open Sans"/>
              <a:cs typeface="Open Sans"/>
              <a:sym typeface="Open Sans"/>
            </a:endParaRPr>
          </a:p>
          <a:p>
            <a:pPr indent="0" lvl="0" marL="0" rtl="0" algn="l">
              <a:spcBef>
                <a:spcPts val="0"/>
              </a:spcBef>
              <a:spcAft>
                <a:spcPts val="0"/>
              </a:spcAft>
              <a:buNone/>
            </a:pPr>
            <a:r>
              <a:rPr b="1" lang="en" sz="1000">
                <a:latin typeface="Open Sans"/>
                <a:ea typeface="Open Sans"/>
                <a:cs typeface="Open Sans"/>
                <a:sym typeface="Open Sans"/>
              </a:rPr>
              <a:t>Cali</a:t>
            </a:r>
            <a:endParaRPr b="1" sz="1000">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573e7ec9d5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573e7ec9d5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Jacob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57787c5144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57787c5144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Jacob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574e17fe95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574e17fe95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Jacob</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Alteryx:</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96% satisfaction rate </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May have the edge in data management/preparation</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Great integration with data sources</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Similar pricing models</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Both good enterprise support</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IBM Watson:</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97% satisfaction rate</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May have the edge in analytics</a:t>
            </a:r>
            <a:endParaRPr sz="10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74e17fe9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74e17fe9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sz="1000">
                <a:latin typeface="Open Sans"/>
                <a:ea typeface="Open Sans"/>
                <a:cs typeface="Open Sans"/>
                <a:sym typeface="Open Sans"/>
              </a:rPr>
              <a:t>Kaveen</a:t>
            </a:r>
            <a:endParaRPr sz="1000">
              <a:latin typeface="Open Sans"/>
              <a:ea typeface="Open Sans"/>
              <a:cs typeface="Open Sans"/>
              <a:sym typeface="Open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57218c9502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57218c9502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Mikayla Edwards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57787c5144_5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57787c5144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Mikayla Edwards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574e17fe95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574e17fe95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 </a:t>
            </a:r>
            <a:r>
              <a:rPr b="1" lang="en" sz="1000">
                <a:latin typeface="Open Sans"/>
                <a:ea typeface="Open Sans"/>
                <a:cs typeface="Open Sans"/>
                <a:sym typeface="Open Sans"/>
              </a:rPr>
              <a:t>define and defend the two most important Magic Quadrant</a:t>
            </a:r>
            <a:endParaRPr b="1" sz="1000">
              <a:latin typeface="Open Sans"/>
              <a:ea typeface="Open Sans"/>
              <a:cs typeface="Open Sans"/>
              <a:sym typeface="Open Sans"/>
            </a:endParaRPr>
          </a:p>
          <a:p>
            <a:pPr indent="0" lvl="0" marL="0" rtl="0" algn="l">
              <a:spcBef>
                <a:spcPts val="0"/>
              </a:spcBef>
              <a:spcAft>
                <a:spcPts val="0"/>
              </a:spcAft>
              <a:buNone/>
            </a:pPr>
            <a:r>
              <a:rPr b="1" lang="en" sz="1000">
                <a:latin typeface="Open Sans"/>
                <a:ea typeface="Open Sans"/>
                <a:cs typeface="Open Sans"/>
                <a:sym typeface="Open Sans"/>
              </a:rPr>
              <a:t>Mikayla Edwards</a:t>
            </a:r>
            <a:endParaRPr b="1" sz="1000">
              <a:latin typeface="Open Sans"/>
              <a:ea typeface="Open Sans"/>
              <a:cs typeface="Open Sans"/>
              <a:sym typeface="Open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517495783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517495783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t/>
            </a:r>
            <a:endParaRPr sz="1000">
              <a:latin typeface="Open Sans"/>
              <a:ea typeface="Open Sans"/>
              <a:cs typeface="Open Sans"/>
              <a:sym typeface="Open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574e17fe9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574e17fe9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5762a73c7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5762a73c7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57ecbce9b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7ecbce9b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Kaveen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1749578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1749578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800">
                <a:latin typeface="Helvetica Neue"/>
                <a:ea typeface="Helvetica Neue"/>
                <a:cs typeface="Helvetica Neue"/>
                <a:sym typeface="Helvetica Neue"/>
              </a:rPr>
              <a:t>Kaveen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574ff757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74ff757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Kaveen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7787c5144_5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7787c5144_5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76200" rtl="0" algn="just">
              <a:lnSpc>
                <a:spcPct val="115000"/>
              </a:lnSpc>
              <a:spcBef>
                <a:spcPts val="200"/>
              </a:spcBef>
              <a:spcAft>
                <a:spcPts val="0"/>
              </a:spcAft>
              <a:buSzPts val="1100"/>
              <a:buChar char="●"/>
            </a:pPr>
            <a:r>
              <a:rPr lang="en" sz="1000">
                <a:latin typeface="Open Sans"/>
                <a:ea typeface="Open Sans"/>
                <a:cs typeface="Open Sans"/>
                <a:sym typeface="Open Sans"/>
              </a:rPr>
              <a:t>ALLIE</a:t>
            </a:r>
            <a:endParaRPr sz="1000">
              <a:latin typeface="Open Sans"/>
              <a:ea typeface="Open Sans"/>
              <a:cs typeface="Open Sans"/>
              <a:sym typeface="Open Sans"/>
            </a:endParaRPr>
          </a:p>
          <a:p>
            <a:pPr indent="-298450" lvl="0" marL="457200" marR="76200" rtl="0" algn="just">
              <a:lnSpc>
                <a:spcPct val="115000"/>
              </a:lnSpc>
              <a:spcBef>
                <a:spcPts val="0"/>
              </a:spcBef>
              <a:spcAft>
                <a:spcPts val="0"/>
              </a:spcAft>
              <a:buSzPts val="1100"/>
              <a:buChar char="●"/>
            </a:pPr>
            <a:r>
              <a:rPr lang="en" sz="1000">
                <a:latin typeface="Open Sans"/>
                <a:ea typeface="Open Sans"/>
                <a:cs typeface="Open Sans"/>
                <a:sym typeface="Open Sans"/>
              </a:rPr>
              <a:t>1.)</a:t>
            </a:r>
            <a:r>
              <a:rPr lang="en" sz="700">
                <a:latin typeface="Times New Roman"/>
                <a:ea typeface="Times New Roman"/>
                <a:cs typeface="Times New Roman"/>
                <a:sym typeface="Times New Roman"/>
              </a:rPr>
              <a:t>  </a:t>
            </a:r>
            <a:r>
              <a:rPr lang="en" sz="1000">
                <a:latin typeface="Open Sans"/>
                <a:ea typeface="Open Sans"/>
                <a:cs typeface="Open Sans"/>
                <a:sym typeface="Open Sans"/>
              </a:rPr>
              <a:t>Bill &amp; Melinda Gates Foundation: The Gates Foundation has long funded the development of education to underserved communities, socioeconomically challenged, or targeted race and/or ethnicities.  In funding these different groups, they provide funds directly to 84 institutions or systems of institutions across the United States.  This tradition has made it possible for some of these institutions to remain open. However, there is limited outcomes reported back to Gates on the success of these programs.  Student enrollment is provided back to Gates Foundation coupled with retention numbers of students.  There is limited exposure to the student lifecycle such as major/study progression, major (CIP code analysis), career placement, graduation outcomes, student returning to communities.  There are far more data elements out there that could be used such as Commerce Department “Self-Reported” Career Outcomes, IRS tax filings, Social Media Sites (LinkedIn), Student Graduation Progression (National Student Clearinghouse), Student Debt (Department of Education NSLDS), Career Placement (Burning Glass), and Course Level Analysis.  Gates is also curious if this information was located, could you create a model that would predict/prescribe plans for individual students?</a:t>
            </a:r>
            <a:endParaRPr sz="1000">
              <a:latin typeface="Open Sans"/>
              <a:ea typeface="Open Sans"/>
              <a:cs typeface="Open Sans"/>
              <a:sym typeface="Open Sans"/>
            </a:endParaRPr>
          </a:p>
          <a:p>
            <a:pPr indent="-298450" lvl="0" marL="457200" marR="76200" rtl="0" algn="just">
              <a:lnSpc>
                <a:spcPct val="115000"/>
              </a:lnSpc>
              <a:spcBef>
                <a:spcPts val="0"/>
              </a:spcBef>
              <a:spcAft>
                <a:spcPts val="0"/>
              </a:spcAft>
              <a:buSzPts val="1100"/>
              <a:buChar char="●"/>
            </a:pPr>
            <a:r>
              <a:t/>
            </a:r>
            <a:endParaRPr sz="1000">
              <a:latin typeface="Open Sans"/>
              <a:ea typeface="Open Sans"/>
              <a:cs typeface="Open Sans"/>
              <a:sym typeface="Open Sans"/>
            </a:endParaRPr>
          </a:p>
          <a:p>
            <a:pPr indent="-298450" lvl="0" marL="457200" rtl="0" algn="l">
              <a:spcBef>
                <a:spcPts val="0"/>
              </a:spcBef>
              <a:spcAft>
                <a:spcPts val="0"/>
              </a:spcAft>
              <a:buSzPts val="1100"/>
              <a:buChar char="●"/>
            </a:pPr>
            <a:r>
              <a:t/>
            </a:r>
            <a:endParaRPr sz="1400">
              <a:latin typeface="Average"/>
              <a:ea typeface="Average"/>
              <a:cs typeface="Average"/>
              <a:sym typeface="Average"/>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517495783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17495783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1200"/>
              </a:spcAft>
              <a:buNone/>
            </a:pPr>
            <a:r>
              <a:rPr lang="en"/>
              <a:t>Cali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578a07ecd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78a07ecd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a:t>Cali</a:t>
            </a:r>
            <a:endParaRPr/>
          </a:p>
          <a:p>
            <a:pPr indent="0" lvl="0" marL="457200" rtl="0" algn="l">
              <a:lnSpc>
                <a:spcPct val="115000"/>
              </a:lnSpc>
              <a:spcBef>
                <a:spcPts val="1200"/>
              </a:spcBef>
              <a:spcAft>
                <a:spcPts val="12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24.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20" Type="http://schemas.openxmlformats.org/officeDocument/2006/relationships/image" Target="../media/image3.png"/><Relationship Id="rId11" Type="http://schemas.openxmlformats.org/officeDocument/2006/relationships/image" Target="../media/image17.png"/><Relationship Id="rId22" Type="http://schemas.openxmlformats.org/officeDocument/2006/relationships/image" Target="../media/image13.jpg"/><Relationship Id="rId10" Type="http://schemas.openxmlformats.org/officeDocument/2006/relationships/image" Target="../media/image20.png"/><Relationship Id="rId21" Type="http://schemas.openxmlformats.org/officeDocument/2006/relationships/image" Target="../media/image18.png"/><Relationship Id="rId13" Type="http://schemas.openxmlformats.org/officeDocument/2006/relationships/image" Target="../media/image9.png"/><Relationship Id="rId12"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15.png"/><Relationship Id="rId15" Type="http://schemas.openxmlformats.org/officeDocument/2006/relationships/image" Target="../media/image16.png"/><Relationship Id="rId14" Type="http://schemas.openxmlformats.org/officeDocument/2006/relationships/image" Target="../media/image28.png"/><Relationship Id="rId17" Type="http://schemas.openxmlformats.org/officeDocument/2006/relationships/image" Target="../media/image10.png"/><Relationship Id="rId16" Type="http://schemas.openxmlformats.org/officeDocument/2006/relationships/image" Target="../media/image25.jpg"/><Relationship Id="rId5" Type="http://schemas.openxmlformats.org/officeDocument/2006/relationships/image" Target="../media/image12.png"/><Relationship Id="rId19" Type="http://schemas.openxmlformats.org/officeDocument/2006/relationships/image" Target="../media/image31.jpg"/><Relationship Id="rId6" Type="http://schemas.openxmlformats.org/officeDocument/2006/relationships/image" Target="../media/image21.png"/><Relationship Id="rId18" Type="http://schemas.openxmlformats.org/officeDocument/2006/relationships/image" Target="../media/image19.png"/><Relationship Id="rId7" Type="http://schemas.openxmlformats.org/officeDocument/2006/relationships/image" Target="../media/image29.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0" Type="http://schemas.openxmlformats.org/officeDocument/2006/relationships/image" Target="../media/image25.jp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3.jp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9.png"/><Relationship Id="rId7" Type="http://schemas.openxmlformats.org/officeDocument/2006/relationships/image" Target="../media/image28.png"/><Relationship Id="rId8"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 Id="rId5" Type="http://schemas.openxmlformats.org/officeDocument/2006/relationships/image" Target="../media/image29.png"/><Relationship Id="rId6" Type="http://schemas.openxmlformats.org/officeDocument/2006/relationships/image" Target="../media/image8.png"/><Relationship Id="rId7" Type="http://schemas.openxmlformats.org/officeDocument/2006/relationships/image" Target="../media/image23.png"/><Relationship Id="rId8"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aws.amazon.com/big-data/datalakes-and-analytics/what-is-a-data-lake/" TargetMode="External"/><Relationship Id="rId4" Type="http://schemas.openxmlformats.org/officeDocument/2006/relationships/hyperlink" Target="https://wasabi.com/blog/best-cloud-storage-data-lake/" TargetMode="External"/><Relationship Id="rId9" Type="http://schemas.openxmlformats.org/officeDocument/2006/relationships/hyperlink" Target="https://www.gatesfoundation.org/Who-We-Are/General-Information/Foundation-Factsheet" TargetMode="External"/><Relationship Id="rId5" Type="http://schemas.openxmlformats.org/officeDocument/2006/relationships/hyperlink" Target="https://solutionsreview.com/data-management/4-data-lake-tools-vendors-to-watch-in-2018/" TargetMode="External"/><Relationship Id="rId6" Type="http://schemas.openxmlformats.org/officeDocument/2006/relationships/hyperlink" Target="https://www.sas.com/en_us/insights/analytics/machine-learning.html" TargetMode="External"/><Relationship Id="rId7" Type="http://schemas.openxmlformats.org/officeDocument/2006/relationships/hyperlink" Target="https://www.gartner.com/en/research/methodologies/gartner-hype-cycle" TargetMode="External"/><Relationship Id="rId8" Type="http://schemas.openxmlformats.org/officeDocument/2006/relationships/hyperlink" Target="https://www.forbes.com/sites/louiscolumbus/2017/12/24/53-of-companies-are-adopting-big-data-analytics/#38cb57cd39a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3"/>
          <p:cNvSpPr txBox="1"/>
          <p:nvPr/>
        </p:nvSpPr>
        <p:spPr>
          <a:xfrm>
            <a:off x="369600" y="4175025"/>
            <a:ext cx="8090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verage"/>
                <a:ea typeface="Average"/>
                <a:cs typeface="Average"/>
                <a:sym typeface="Average"/>
              </a:rPr>
              <a:t>Presented by: </a:t>
            </a:r>
            <a:endParaRPr>
              <a:latin typeface="Average"/>
              <a:ea typeface="Average"/>
              <a:cs typeface="Average"/>
              <a:sym typeface="Average"/>
            </a:endParaRPr>
          </a:p>
          <a:p>
            <a:pPr indent="0" lvl="0" marL="0" rtl="0" algn="ctr">
              <a:spcBef>
                <a:spcPts val="0"/>
              </a:spcBef>
              <a:spcAft>
                <a:spcPts val="0"/>
              </a:spcAft>
              <a:buNone/>
            </a:pPr>
            <a:r>
              <a:rPr lang="en">
                <a:latin typeface="Average"/>
                <a:ea typeface="Average"/>
                <a:cs typeface="Average"/>
                <a:sym typeface="Average"/>
              </a:rPr>
              <a:t>Allie Martorana, Cali Wadsworth, Kaveen Solanki, Thomas Gow, Jacob Laffey, Mikayla Edwards</a:t>
            </a:r>
            <a:endParaRPr>
              <a:latin typeface="Average"/>
              <a:ea typeface="Average"/>
              <a:cs typeface="Average"/>
              <a:sym typeface="Average"/>
            </a:endParaRPr>
          </a:p>
        </p:txBody>
      </p:sp>
      <p:sp>
        <p:nvSpPr>
          <p:cNvPr id="60" name="Google Shape;60;p13"/>
          <p:cNvSpPr/>
          <p:nvPr/>
        </p:nvSpPr>
        <p:spPr>
          <a:xfrm>
            <a:off x="-807625" y="-730050"/>
            <a:ext cx="82200" cy="6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467763" y="-1761087"/>
            <a:ext cx="8208475" cy="820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cxnSp>
        <p:nvCxnSpPr>
          <p:cNvPr id="182" name="Google Shape;182;p22"/>
          <p:cNvCxnSpPr>
            <a:stCxn id="183"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184" name="Google Shape;184;p22"/>
          <p:cNvCxnSpPr>
            <a:endCxn id="183"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183" name="Google Shape;183;p22"/>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185" name="Google Shape;185;p22"/>
          <p:cNvSpPr/>
          <p:nvPr/>
        </p:nvSpPr>
        <p:spPr>
          <a:xfrm>
            <a:off x="3307350" y="3562600"/>
            <a:ext cx="2529300" cy="2436000"/>
          </a:xfrm>
          <a:prstGeom prst="ellipse">
            <a:avLst/>
          </a:prstGeom>
          <a:noFill/>
          <a:ln cap="flat" cmpd="sng" w="1143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22"/>
          <p:cNvPicPr preferRelativeResize="0"/>
          <p:nvPr/>
        </p:nvPicPr>
        <p:blipFill>
          <a:blip r:embed="rId3">
            <a:alphaModFix/>
          </a:blip>
          <a:stretch>
            <a:fillRect/>
          </a:stretch>
        </p:blipFill>
        <p:spPr>
          <a:xfrm>
            <a:off x="3552163" y="3409025"/>
            <a:ext cx="2163020" cy="2436000"/>
          </a:xfrm>
          <a:prstGeom prst="rect">
            <a:avLst/>
          </a:prstGeom>
          <a:noFill/>
          <a:ln>
            <a:noFill/>
          </a:ln>
        </p:spPr>
      </p:pic>
      <p:sp>
        <p:nvSpPr>
          <p:cNvPr id="187" name="Google Shape;187;p22"/>
          <p:cNvSpPr/>
          <p:nvPr/>
        </p:nvSpPr>
        <p:spPr>
          <a:xfrm>
            <a:off x="7378975" y="3497550"/>
            <a:ext cx="1581900" cy="15819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8" name="Google Shape;188;p22"/>
          <p:cNvSpPr/>
          <p:nvPr/>
        </p:nvSpPr>
        <p:spPr>
          <a:xfrm>
            <a:off x="6857725" y="1913400"/>
            <a:ext cx="1581900" cy="1581900"/>
          </a:xfrm>
          <a:prstGeom prst="ellipse">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9" name="Google Shape;189;p22"/>
          <p:cNvSpPr/>
          <p:nvPr/>
        </p:nvSpPr>
        <p:spPr>
          <a:xfrm>
            <a:off x="5502575" y="924925"/>
            <a:ext cx="1581900" cy="1581900"/>
          </a:xfrm>
          <a:prstGeom prst="ellipse">
            <a:avLst/>
          </a:prstGeom>
          <a:solidFill>
            <a:srgbClr val="CC0000">
              <a:alpha val="661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0" name="Google Shape;190;p22"/>
          <p:cNvSpPr/>
          <p:nvPr/>
        </p:nvSpPr>
        <p:spPr>
          <a:xfrm>
            <a:off x="3842725" y="682138"/>
            <a:ext cx="1581900" cy="1581900"/>
          </a:xfrm>
          <a:prstGeom prst="ellipse">
            <a:avLst/>
          </a:prstGeom>
          <a:solidFill>
            <a:srgbClr val="E03333">
              <a:alpha val="907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1" name="Google Shape;191;p22"/>
          <p:cNvSpPr/>
          <p:nvPr/>
        </p:nvSpPr>
        <p:spPr>
          <a:xfrm>
            <a:off x="2182875" y="924925"/>
            <a:ext cx="1581900" cy="1581900"/>
          </a:xfrm>
          <a:prstGeom prst="ellipse">
            <a:avLst/>
          </a:prstGeom>
          <a:solidFill>
            <a:srgbClr val="CE0000">
              <a:alpha val="9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
          <p:cNvSpPr/>
          <p:nvPr/>
        </p:nvSpPr>
        <p:spPr>
          <a:xfrm>
            <a:off x="827725" y="1913400"/>
            <a:ext cx="1581900" cy="1581900"/>
          </a:xfrm>
          <a:prstGeom prst="ellipse">
            <a:avLst/>
          </a:prstGeom>
          <a:solidFill>
            <a:srgbClr val="B829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 name="Google Shape;193;p22"/>
          <p:cNvSpPr/>
          <p:nvPr/>
        </p:nvSpPr>
        <p:spPr>
          <a:xfrm>
            <a:off x="306500" y="3495300"/>
            <a:ext cx="1581900" cy="15864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txBox="1"/>
          <p:nvPr/>
        </p:nvSpPr>
        <p:spPr>
          <a:xfrm>
            <a:off x="337025" y="393055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Foundation Overview</a:t>
            </a:r>
            <a:endParaRPr b="1">
              <a:solidFill>
                <a:srgbClr val="FFFFFF"/>
              </a:solidFill>
              <a:latin typeface="Average"/>
              <a:ea typeface="Average"/>
              <a:cs typeface="Average"/>
              <a:sym typeface="Average"/>
            </a:endParaRPr>
          </a:p>
        </p:txBody>
      </p:sp>
      <p:sp>
        <p:nvSpPr>
          <p:cNvPr id="195" name="Google Shape;195;p22"/>
          <p:cNvSpPr txBox="1"/>
          <p:nvPr/>
        </p:nvSpPr>
        <p:spPr>
          <a:xfrm>
            <a:off x="827725" y="2266800"/>
            <a:ext cx="15819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Big Data Assessments</a:t>
            </a:r>
            <a:endParaRPr b="1">
              <a:solidFill>
                <a:srgbClr val="FFFFFF"/>
              </a:solidFill>
              <a:latin typeface="Average"/>
              <a:ea typeface="Average"/>
              <a:cs typeface="Average"/>
              <a:sym typeface="Average"/>
            </a:endParaRPr>
          </a:p>
        </p:txBody>
      </p:sp>
      <p:sp>
        <p:nvSpPr>
          <p:cNvPr id="196" name="Google Shape;196;p22"/>
          <p:cNvSpPr txBox="1"/>
          <p:nvPr/>
        </p:nvSpPr>
        <p:spPr>
          <a:xfrm>
            <a:off x="2260575" y="1471225"/>
            <a:ext cx="14280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Hype Cycle</a:t>
            </a:r>
            <a:endParaRPr b="1">
              <a:solidFill>
                <a:srgbClr val="FFFFFF"/>
              </a:solidFill>
              <a:latin typeface="Average"/>
              <a:ea typeface="Average"/>
              <a:cs typeface="Average"/>
              <a:sym typeface="Average"/>
            </a:endParaRPr>
          </a:p>
        </p:txBody>
      </p:sp>
      <p:sp>
        <p:nvSpPr>
          <p:cNvPr id="197" name="Google Shape;197;p22"/>
          <p:cNvSpPr txBox="1"/>
          <p:nvPr/>
        </p:nvSpPr>
        <p:spPr>
          <a:xfrm>
            <a:off x="3919675" y="1202125"/>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Architecture</a:t>
            </a:r>
            <a:endParaRPr b="1">
              <a:solidFill>
                <a:srgbClr val="FFFFFF"/>
              </a:solidFill>
              <a:latin typeface="Average"/>
              <a:ea typeface="Average"/>
              <a:cs typeface="Average"/>
              <a:sym typeface="Average"/>
            </a:endParaRPr>
          </a:p>
        </p:txBody>
      </p:sp>
      <p:sp>
        <p:nvSpPr>
          <p:cNvPr id="198" name="Google Shape;198;p22"/>
          <p:cNvSpPr txBox="1"/>
          <p:nvPr/>
        </p:nvSpPr>
        <p:spPr>
          <a:xfrm>
            <a:off x="5578775" y="1366522"/>
            <a:ext cx="1428000" cy="6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Technology Overview</a:t>
            </a:r>
            <a:endParaRPr b="1">
              <a:solidFill>
                <a:srgbClr val="FFFFFF"/>
              </a:solidFill>
              <a:latin typeface="Average"/>
              <a:ea typeface="Average"/>
              <a:cs typeface="Average"/>
              <a:sym typeface="Average"/>
            </a:endParaRPr>
          </a:p>
        </p:txBody>
      </p:sp>
      <p:sp>
        <p:nvSpPr>
          <p:cNvPr id="199" name="Google Shape;199;p22"/>
          <p:cNvSpPr txBox="1"/>
          <p:nvPr/>
        </p:nvSpPr>
        <p:spPr>
          <a:xfrm>
            <a:off x="6934675" y="234300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Vendor Analysis</a:t>
            </a:r>
            <a:endParaRPr b="1">
              <a:solidFill>
                <a:srgbClr val="FFFFFF"/>
              </a:solidFill>
              <a:latin typeface="Average"/>
              <a:ea typeface="Average"/>
              <a:cs typeface="Average"/>
              <a:sym typeface="Average"/>
            </a:endParaRPr>
          </a:p>
        </p:txBody>
      </p:sp>
      <p:sp>
        <p:nvSpPr>
          <p:cNvPr id="200" name="Google Shape;200;p22"/>
          <p:cNvSpPr/>
          <p:nvPr/>
        </p:nvSpPr>
        <p:spPr>
          <a:xfrm rot="-3553607">
            <a:off x="2921906" y="3184632"/>
            <a:ext cx="252738" cy="1146611"/>
          </a:xfrm>
          <a:prstGeom prst="flowChartExtract">
            <a:avLst/>
          </a:prstGeom>
          <a:solidFill>
            <a:srgbClr val="B8293D"/>
          </a:solidFill>
          <a:ln cap="flat" cmpd="sng" w="9525">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txBox="1"/>
          <p:nvPr/>
        </p:nvSpPr>
        <p:spPr>
          <a:xfrm>
            <a:off x="7502325" y="4006500"/>
            <a:ext cx="1360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Conclusion</a:t>
            </a:r>
            <a:endParaRPr b="1">
              <a:solidFill>
                <a:schemeClr val="dk1"/>
              </a:solidFill>
              <a:latin typeface="Average"/>
              <a:ea typeface="Average"/>
              <a:cs typeface="Average"/>
              <a:sym typeface="Average"/>
            </a:endParaRPr>
          </a:p>
          <a:p>
            <a:pPr indent="0" lvl="0" marL="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5" name="Shape 205"/>
        <p:cNvGrpSpPr/>
        <p:nvPr/>
      </p:nvGrpSpPr>
      <p:grpSpPr>
        <a:xfrm>
          <a:off x="0" y="0"/>
          <a:ext cx="0" cy="0"/>
          <a:chOff x="0" y="0"/>
          <a:chExt cx="0" cy="0"/>
        </a:xfrm>
      </p:grpSpPr>
      <p:sp>
        <p:nvSpPr>
          <p:cNvPr id="206" name="Google Shape;206;p23"/>
          <p:cNvSpPr txBox="1"/>
          <p:nvPr>
            <p:ph idx="1" type="body"/>
          </p:nvPr>
        </p:nvSpPr>
        <p:spPr>
          <a:xfrm>
            <a:off x="229200" y="623050"/>
            <a:ext cx="8685600" cy="278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Data Lakes</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chemeClr val="lt1"/>
                </a:solidFill>
                <a:latin typeface="Open Sans"/>
                <a:ea typeface="Open Sans"/>
                <a:cs typeface="Open Sans"/>
                <a:sym typeface="Open Sans"/>
              </a:rPr>
              <a:t>Low cost storage with high </a:t>
            </a:r>
            <a:r>
              <a:rPr lang="en">
                <a:solidFill>
                  <a:schemeClr val="lt1"/>
                </a:solidFill>
                <a:latin typeface="Open Sans"/>
                <a:ea typeface="Open Sans"/>
                <a:cs typeface="Open Sans"/>
                <a:sym typeface="Open Sans"/>
              </a:rPr>
              <a:t>scalability</a:t>
            </a:r>
            <a:r>
              <a:rPr lang="en">
                <a:solidFill>
                  <a:schemeClr val="lt1"/>
                </a:solidFill>
                <a:latin typeface="Open Sans"/>
                <a:ea typeface="Open Sans"/>
                <a:cs typeface="Open Sans"/>
                <a:sym typeface="Open Sans"/>
              </a:rPr>
              <a:t> </a:t>
            </a:r>
            <a:endParaRPr>
              <a:solidFill>
                <a:schemeClr val="lt1"/>
              </a:solidFill>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t/>
            </a:r>
            <a:endParaRPr>
              <a:solidFill>
                <a:schemeClr val="lt1"/>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Machine Learning</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chemeClr val="lt1"/>
                </a:solidFill>
                <a:latin typeface="Open Sans"/>
                <a:ea typeface="Open Sans"/>
                <a:cs typeface="Open Sans"/>
                <a:sym typeface="Open Sans"/>
              </a:rPr>
              <a:t>Using AI to make systems learn and improve automatically </a:t>
            </a:r>
            <a:endParaRPr>
              <a:solidFill>
                <a:schemeClr val="lt1"/>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a:solidFill>
                <a:schemeClr val="lt1"/>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Data Visualization</a:t>
            </a:r>
            <a:r>
              <a:rPr lang="en">
                <a:solidFill>
                  <a:schemeClr val="lt1"/>
                </a:solidFill>
                <a:latin typeface="Open Sans SemiBold"/>
                <a:ea typeface="Open Sans SemiBold"/>
                <a:cs typeface="Open Sans SemiBold"/>
                <a:sym typeface="Open Sans SemiBold"/>
              </a:rPr>
              <a:t> </a:t>
            </a:r>
            <a:endParaRPr>
              <a:solidFill>
                <a:schemeClr val="lt1"/>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None/>
            </a:pPr>
            <a:r>
              <a:rPr lang="en">
                <a:solidFill>
                  <a:schemeClr val="lt1"/>
                </a:solidFill>
                <a:latin typeface="Open Sans"/>
                <a:ea typeface="Open Sans"/>
                <a:cs typeface="Open Sans"/>
                <a:sym typeface="Open Sans"/>
              </a:rPr>
              <a:t>Representation of data in a graphical format</a:t>
            </a:r>
            <a:endParaRPr>
              <a:solidFill>
                <a:schemeClr val="lt1"/>
              </a:solidFill>
              <a:latin typeface="Open Sans"/>
              <a:ea typeface="Open Sans"/>
              <a:cs typeface="Open Sans"/>
              <a:sym typeface="Open Sans"/>
            </a:endParaRPr>
          </a:p>
        </p:txBody>
      </p:sp>
      <p:sp>
        <p:nvSpPr>
          <p:cNvPr id="207" name="Google Shape;207;p23"/>
          <p:cNvSpPr txBox="1"/>
          <p:nvPr/>
        </p:nvSpPr>
        <p:spPr>
          <a:xfrm>
            <a:off x="1822650" y="12250"/>
            <a:ext cx="5498700" cy="6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Oswald"/>
                <a:ea typeface="Oswald"/>
                <a:cs typeface="Oswald"/>
                <a:sym typeface="Oswald"/>
              </a:rPr>
              <a:t>PREVIEWING BIG DATA </a:t>
            </a:r>
            <a:r>
              <a:rPr lang="en" sz="3000">
                <a:solidFill>
                  <a:schemeClr val="lt1"/>
                </a:solidFill>
                <a:latin typeface="Oswald"/>
                <a:ea typeface="Oswald"/>
                <a:cs typeface="Oswald"/>
                <a:sym typeface="Oswald"/>
              </a:rPr>
              <a:t>ASSESSMENTS</a:t>
            </a:r>
            <a:endParaRPr sz="3000">
              <a:solidFill>
                <a:schemeClr val="lt1"/>
              </a:solidFill>
              <a:latin typeface="Oswald"/>
              <a:ea typeface="Oswald"/>
              <a:cs typeface="Oswald"/>
              <a:sym typeface="Oswald"/>
            </a:endParaRPr>
          </a:p>
        </p:txBody>
      </p:sp>
      <p:cxnSp>
        <p:nvCxnSpPr>
          <p:cNvPr id="208" name="Google Shape;208;p23"/>
          <p:cNvCxnSpPr/>
          <p:nvPr/>
        </p:nvCxnSpPr>
        <p:spPr>
          <a:xfrm flipH="1" rot="10800000">
            <a:off x="7277400" y="314650"/>
            <a:ext cx="1866600" cy="6000"/>
          </a:xfrm>
          <a:prstGeom prst="straightConnector1">
            <a:avLst/>
          </a:prstGeom>
          <a:noFill/>
          <a:ln cap="flat" cmpd="sng" w="28575">
            <a:solidFill>
              <a:schemeClr val="lt1"/>
            </a:solidFill>
            <a:prstDash val="solid"/>
            <a:round/>
            <a:headEnd len="med" w="med" type="oval"/>
            <a:tailEnd len="med" w="med" type="none"/>
          </a:ln>
        </p:spPr>
      </p:cxnSp>
      <p:cxnSp>
        <p:nvCxnSpPr>
          <p:cNvPr id="209" name="Google Shape;209;p23"/>
          <p:cNvCxnSpPr>
            <a:stCxn id="210" idx="1"/>
          </p:cNvCxnSpPr>
          <p:nvPr/>
        </p:nvCxnSpPr>
        <p:spPr>
          <a:xfrm flipH="1" rot="10800000">
            <a:off x="0" y="317650"/>
            <a:ext cx="1822800" cy="1800"/>
          </a:xfrm>
          <a:prstGeom prst="straightConnector1">
            <a:avLst/>
          </a:prstGeom>
          <a:noFill/>
          <a:ln cap="flat" cmpd="sng" w="28575">
            <a:solidFill>
              <a:schemeClr val="lt1"/>
            </a:solidFill>
            <a:prstDash val="solid"/>
            <a:round/>
            <a:headEnd len="med" w="med" type="none"/>
            <a:tailEnd len="med" w="med" type="oval"/>
          </a:ln>
        </p:spPr>
      </p:cxnSp>
      <p:pic>
        <p:nvPicPr>
          <p:cNvPr id="211" name="Google Shape;211;p23"/>
          <p:cNvPicPr preferRelativeResize="0"/>
          <p:nvPr/>
        </p:nvPicPr>
        <p:blipFill>
          <a:blip r:embed="rId3">
            <a:alphaModFix/>
          </a:blip>
          <a:stretch>
            <a:fillRect/>
          </a:stretch>
        </p:blipFill>
        <p:spPr>
          <a:xfrm>
            <a:off x="229199" y="3391511"/>
            <a:ext cx="2680349" cy="1626838"/>
          </a:xfrm>
          <a:prstGeom prst="rect">
            <a:avLst/>
          </a:prstGeom>
          <a:noFill/>
          <a:ln>
            <a:noFill/>
          </a:ln>
        </p:spPr>
      </p:pic>
      <p:pic>
        <p:nvPicPr>
          <p:cNvPr id="212" name="Google Shape;212;p23"/>
          <p:cNvPicPr preferRelativeResize="0"/>
          <p:nvPr/>
        </p:nvPicPr>
        <p:blipFill>
          <a:blip r:embed="rId4">
            <a:alphaModFix/>
          </a:blip>
          <a:stretch>
            <a:fillRect/>
          </a:stretch>
        </p:blipFill>
        <p:spPr>
          <a:xfrm>
            <a:off x="3213775" y="3373325"/>
            <a:ext cx="2582276" cy="1626850"/>
          </a:xfrm>
          <a:prstGeom prst="rect">
            <a:avLst/>
          </a:prstGeom>
          <a:noFill/>
          <a:ln>
            <a:noFill/>
          </a:ln>
        </p:spPr>
      </p:pic>
      <p:pic>
        <p:nvPicPr>
          <p:cNvPr id="213" name="Google Shape;213;p23"/>
          <p:cNvPicPr preferRelativeResize="0"/>
          <p:nvPr/>
        </p:nvPicPr>
        <p:blipFill>
          <a:blip r:embed="rId5">
            <a:alphaModFix/>
          </a:blip>
          <a:stretch>
            <a:fillRect/>
          </a:stretch>
        </p:blipFill>
        <p:spPr>
          <a:xfrm>
            <a:off x="6100275" y="3497949"/>
            <a:ext cx="2814526" cy="153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7" name="Shape 217"/>
        <p:cNvGrpSpPr/>
        <p:nvPr/>
      </p:nvGrpSpPr>
      <p:grpSpPr>
        <a:xfrm>
          <a:off x="0" y="0"/>
          <a:ext cx="0" cy="0"/>
          <a:chOff x="0" y="0"/>
          <a:chExt cx="0" cy="0"/>
        </a:xfrm>
      </p:grpSpPr>
      <p:cxnSp>
        <p:nvCxnSpPr>
          <p:cNvPr id="218" name="Google Shape;218;p24"/>
          <p:cNvCxnSpPr>
            <a:stCxn id="219"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220" name="Google Shape;220;p24"/>
          <p:cNvCxnSpPr>
            <a:endCxn id="219"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219" name="Google Shape;219;p24"/>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221" name="Google Shape;221;p24"/>
          <p:cNvSpPr/>
          <p:nvPr/>
        </p:nvSpPr>
        <p:spPr>
          <a:xfrm>
            <a:off x="3307350" y="3562600"/>
            <a:ext cx="2529300" cy="2436000"/>
          </a:xfrm>
          <a:prstGeom prst="ellipse">
            <a:avLst/>
          </a:prstGeom>
          <a:noFill/>
          <a:ln cap="flat" cmpd="sng" w="1143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4"/>
          <p:cNvPicPr preferRelativeResize="0"/>
          <p:nvPr/>
        </p:nvPicPr>
        <p:blipFill>
          <a:blip r:embed="rId3">
            <a:alphaModFix/>
          </a:blip>
          <a:stretch>
            <a:fillRect/>
          </a:stretch>
        </p:blipFill>
        <p:spPr>
          <a:xfrm>
            <a:off x="3552163" y="3409025"/>
            <a:ext cx="2163020" cy="2436000"/>
          </a:xfrm>
          <a:prstGeom prst="rect">
            <a:avLst/>
          </a:prstGeom>
          <a:noFill/>
          <a:ln>
            <a:noFill/>
          </a:ln>
        </p:spPr>
      </p:pic>
      <p:sp>
        <p:nvSpPr>
          <p:cNvPr id="223" name="Google Shape;223;p24"/>
          <p:cNvSpPr/>
          <p:nvPr/>
        </p:nvSpPr>
        <p:spPr>
          <a:xfrm>
            <a:off x="7378975" y="3497550"/>
            <a:ext cx="1581900" cy="15819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4" name="Google Shape;224;p24"/>
          <p:cNvSpPr/>
          <p:nvPr/>
        </p:nvSpPr>
        <p:spPr>
          <a:xfrm>
            <a:off x="6857725" y="1913400"/>
            <a:ext cx="1581900" cy="1581900"/>
          </a:xfrm>
          <a:prstGeom prst="ellipse">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5" name="Google Shape;225;p24"/>
          <p:cNvSpPr/>
          <p:nvPr/>
        </p:nvSpPr>
        <p:spPr>
          <a:xfrm>
            <a:off x="5502575" y="924925"/>
            <a:ext cx="1581900" cy="1581900"/>
          </a:xfrm>
          <a:prstGeom prst="ellipse">
            <a:avLst/>
          </a:prstGeom>
          <a:solidFill>
            <a:srgbClr val="CC0000">
              <a:alpha val="661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6" name="Google Shape;226;p24"/>
          <p:cNvSpPr/>
          <p:nvPr/>
        </p:nvSpPr>
        <p:spPr>
          <a:xfrm>
            <a:off x="3842725" y="682138"/>
            <a:ext cx="1581900" cy="1581900"/>
          </a:xfrm>
          <a:prstGeom prst="ellipse">
            <a:avLst/>
          </a:prstGeom>
          <a:solidFill>
            <a:srgbClr val="E03333">
              <a:alpha val="907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7" name="Google Shape;227;p24"/>
          <p:cNvSpPr/>
          <p:nvPr/>
        </p:nvSpPr>
        <p:spPr>
          <a:xfrm>
            <a:off x="2182875" y="924925"/>
            <a:ext cx="1581900" cy="1581900"/>
          </a:xfrm>
          <a:prstGeom prst="ellipse">
            <a:avLst/>
          </a:prstGeom>
          <a:solidFill>
            <a:srgbClr val="CE0000">
              <a:alpha val="9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827725" y="1913400"/>
            <a:ext cx="1581900" cy="1581900"/>
          </a:xfrm>
          <a:prstGeom prst="ellipse">
            <a:avLst/>
          </a:prstGeom>
          <a:solidFill>
            <a:srgbClr val="B829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9" name="Google Shape;229;p24"/>
          <p:cNvSpPr/>
          <p:nvPr/>
        </p:nvSpPr>
        <p:spPr>
          <a:xfrm>
            <a:off x="306500" y="3495300"/>
            <a:ext cx="1581900" cy="15864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txBox="1"/>
          <p:nvPr/>
        </p:nvSpPr>
        <p:spPr>
          <a:xfrm>
            <a:off x="337025" y="393055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Foundation Overview</a:t>
            </a:r>
            <a:endParaRPr b="1">
              <a:solidFill>
                <a:srgbClr val="FFFFFF"/>
              </a:solidFill>
              <a:latin typeface="Average"/>
              <a:ea typeface="Average"/>
              <a:cs typeface="Average"/>
              <a:sym typeface="Average"/>
            </a:endParaRPr>
          </a:p>
        </p:txBody>
      </p:sp>
      <p:sp>
        <p:nvSpPr>
          <p:cNvPr id="231" name="Google Shape;231;p24"/>
          <p:cNvSpPr txBox="1"/>
          <p:nvPr/>
        </p:nvSpPr>
        <p:spPr>
          <a:xfrm>
            <a:off x="827725" y="2266800"/>
            <a:ext cx="15819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Big Data Assessments</a:t>
            </a:r>
            <a:endParaRPr b="1">
              <a:solidFill>
                <a:srgbClr val="FFFFFF"/>
              </a:solidFill>
              <a:latin typeface="Average"/>
              <a:ea typeface="Average"/>
              <a:cs typeface="Average"/>
              <a:sym typeface="Average"/>
            </a:endParaRPr>
          </a:p>
        </p:txBody>
      </p:sp>
      <p:sp>
        <p:nvSpPr>
          <p:cNvPr id="232" name="Google Shape;232;p24"/>
          <p:cNvSpPr txBox="1"/>
          <p:nvPr/>
        </p:nvSpPr>
        <p:spPr>
          <a:xfrm>
            <a:off x="2260575" y="1471225"/>
            <a:ext cx="14280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Hype Cycle</a:t>
            </a:r>
            <a:endParaRPr b="1">
              <a:solidFill>
                <a:srgbClr val="FFFFFF"/>
              </a:solidFill>
              <a:latin typeface="Average"/>
              <a:ea typeface="Average"/>
              <a:cs typeface="Average"/>
              <a:sym typeface="Average"/>
            </a:endParaRPr>
          </a:p>
        </p:txBody>
      </p:sp>
      <p:sp>
        <p:nvSpPr>
          <p:cNvPr id="233" name="Google Shape;233;p24"/>
          <p:cNvSpPr txBox="1"/>
          <p:nvPr/>
        </p:nvSpPr>
        <p:spPr>
          <a:xfrm>
            <a:off x="3919675" y="1202125"/>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Architecture</a:t>
            </a:r>
            <a:endParaRPr b="1">
              <a:solidFill>
                <a:srgbClr val="FFFFFF"/>
              </a:solidFill>
              <a:latin typeface="Average"/>
              <a:ea typeface="Average"/>
              <a:cs typeface="Average"/>
              <a:sym typeface="Average"/>
            </a:endParaRPr>
          </a:p>
        </p:txBody>
      </p:sp>
      <p:sp>
        <p:nvSpPr>
          <p:cNvPr id="234" name="Google Shape;234;p24"/>
          <p:cNvSpPr txBox="1"/>
          <p:nvPr/>
        </p:nvSpPr>
        <p:spPr>
          <a:xfrm>
            <a:off x="5578775" y="1371922"/>
            <a:ext cx="1428000" cy="68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Technology Overview</a:t>
            </a:r>
            <a:endParaRPr b="1">
              <a:solidFill>
                <a:srgbClr val="FFFFFF"/>
              </a:solidFill>
              <a:latin typeface="Average"/>
              <a:ea typeface="Average"/>
              <a:cs typeface="Average"/>
              <a:sym typeface="Average"/>
            </a:endParaRPr>
          </a:p>
        </p:txBody>
      </p:sp>
      <p:sp>
        <p:nvSpPr>
          <p:cNvPr id="235" name="Google Shape;235;p24"/>
          <p:cNvSpPr txBox="1"/>
          <p:nvPr/>
        </p:nvSpPr>
        <p:spPr>
          <a:xfrm>
            <a:off x="6934675" y="234300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Vendor Analysis</a:t>
            </a:r>
            <a:endParaRPr b="1">
              <a:solidFill>
                <a:srgbClr val="FFFFFF"/>
              </a:solidFill>
              <a:latin typeface="Average"/>
              <a:ea typeface="Average"/>
              <a:cs typeface="Average"/>
              <a:sym typeface="Average"/>
            </a:endParaRPr>
          </a:p>
        </p:txBody>
      </p:sp>
      <p:sp>
        <p:nvSpPr>
          <p:cNvPr id="236" name="Google Shape;236;p24"/>
          <p:cNvSpPr/>
          <p:nvPr/>
        </p:nvSpPr>
        <p:spPr>
          <a:xfrm rot="-1553521">
            <a:off x="3477106" y="2673257"/>
            <a:ext cx="252738" cy="1146611"/>
          </a:xfrm>
          <a:prstGeom prst="flowChartExtract">
            <a:avLst/>
          </a:prstGeom>
          <a:solidFill>
            <a:srgbClr val="B8293D"/>
          </a:solidFill>
          <a:ln cap="flat" cmpd="sng" w="9525">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
          <p:cNvSpPr txBox="1"/>
          <p:nvPr/>
        </p:nvSpPr>
        <p:spPr>
          <a:xfrm>
            <a:off x="7502325" y="4006500"/>
            <a:ext cx="1360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Conclusion</a:t>
            </a:r>
            <a:endParaRPr b="1">
              <a:solidFill>
                <a:schemeClr val="dk1"/>
              </a:solidFill>
              <a:latin typeface="Average"/>
              <a:ea typeface="Average"/>
              <a:cs typeface="Average"/>
              <a:sym typeface="Average"/>
            </a:endParaRPr>
          </a:p>
          <a:p>
            <a:pPr indent="0" lvl="0" marL="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1" name="Shape 241"/>
        <p:cNvGrpSpPr/>
        <p:nvPr/>
      </p:nvGrpSpPr>
      <p:grpSpPr>
        <a:xfrm>
          <a:off x="0" y="0"/>
          <a:ext cx="0" cy="0"/>
          <a:chOff x="0" y="0"/>
          <a:chExt cx="0" cy="0"/>
        </a:xfrm>
      </p:grpSpPr>
      <p:cxnSp>
        <p:nvCxnSpPr>
          <p:cNvPr id="242" name="Google Shape;242;p25"/>
          <p:cNvCxnSpPr>
            <a:stCxn id="243" idx="3"/>
          </p:cNvCxnSpPr>
          <p:nvPr/>
        </p:nvCxnSpPr>
        <p:spPr>
          <a:xfrm>
            <a:off x="7862750" y="381175"/>
            <a:ext cx="1314900" cy="5400"/>
          </a:xfrm>
          <a:prstGeom prst="straightConnector1">
            <a:avLst/>
          </a:prstGeom>
          <a:noFill/>
          <a:ln cap="flat" cmpd="sng" w="28575">
            <a:solidFill>
              <a:schemeClr val="lt1"/>
            </a:solidFill>
            <a:prstDash val="solid"/>
            <a:round/>
            <a:headEnd len="med" w="med" type="oval"/>
            <a:tailEnd len="med" w="med" type="none"/>
          </a:ln>
        </p:spPr>
      </p:cxnSp>
      <p:cxnSp>
        <p:nvCxnSpPr>
          <p:cNvPr id="244" name="Google Shape;244;p25"/>
          <p:cNvCxnSpPr/>
          <p:nvPr/>
        </p:nvCxnSpPr>
        <p:spPr>
          <a:xfrm flipH="1" rot="10800000">
            <a:off x="16800" y="385700"/>
            <a:ext cx="2590500" cy="17700"/>
          </a:xfrm>
          <a:prstGeom prst="straightConnector1">
            <a:avLst/>
          </a:prstGeom>
          <a:noFill/>
          <a:ln cap="flat" cmpd="sng" w="28575">
            <a:solidFill>
              <a:schemeClr val="lt1"/>
            </a:solidFill>
            <a:prstDash val="solid"/>
            <a:round/>
            <a:headEnd len="med" w="med" type="none"/>
            <a:tailEnd len="med" w="med" type="oval"/>
          </a:ln>
        </p:spPr>
      </p:cxnSp>
      <p:sp>
        <p:nvSpPr>
          <p:cNvPr id="243" name="Google Shape;243;p25"/>
          <p:cNvSpPr txBox="1"/>
          <p:nvPr/>
        </p:nvSpPr>
        <p:spPr>
          <a:xfrm>
            <a:off x="2531150" y="94825"/>
            <a:ext cx="5331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GARTNER TECHNOLOGY HYPE CYCLE</a:t>
            </a:r>
            <a:endParaRPr b="1" sz="2500">
              <a:latin typeface="Century Gothic"/>
              <a:ea typeface="Century Gothic"/>
              <a:cs typeface="Century Gothic"/>
              <a:sym typeface="Century Gothic"/>
            </a:endParaRPr>
          </a:p>
        </p:txBody>
      </p:sp>
      <p:pic>
        <p:nvPicPr>
          <p:cNvPr id="245" name="Google Shape;245;p25"/>
          <p:cNvPicPr preferRelativeResize="0"/>
          <p:nvPr/>
        </p:nvPicPr>
        <p:blipFill rotWithShape="1">
          <a:blip r:embed="rId3">
            <a:alphaModFix/>
          </a:blip>
          <a:srcRect b="1700" l="0" r="0" t="0"/>
          <a:stretch/>
        </p:blipFill>
        <p:spPr>
          <a:xfrm>
            <a:off x="2499942" y="667525"/>
            <a:ext cx="6299007" cy="4391325"/>
          </a:xfrm>
          <a:prstGeom prst="rect">
            <a:avLst/>
          </a:prstGeom>
          <a:noFill/>
          <a:ln>
            <a:noFill/>
          </a:ln>
        </p:spPr>
      </p:pic>
      <p:sp>
        <p:nvSpPr>
          <p:cNvPr id="246" name="Google Shape;246;p25"/>
          <p:cNvSpPr/>
          <p:nvPr/>
        </p:nvSpPr>
        <p:spPr>
          <a:xfrm rot="5399799">
            <a:off x="-1424700" y="1454250"/>
            <a:ext cx="5126700" cy="2243400"/>
          </a:xfrm>
          <a:prstGeom prst="homePlate">
            <a:avLst>
              <a:gd fmla="val 50000" name="adj"/>
            </a:avLst>
          </a:prstGeom>
          <a:solidFill>
            <a:srgbClr val="F8EAEC"/>
          </a:solidFill>
          <a:ln cap="flat" cmpd="sng" w="9525">
            <a:solidFill>
              <a:srgbClr val="F8EA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txBox="1"/>
          <p:nvPr/>
        </p:nvSpPr>
        <p:spPr>
          <a:xfrm>
            <a:off x="17400" y="2717275"/>
            <a:ext cx="2243700" cy="121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B8293D"/>
                </a:solidFill>
                <a:latin typeface="Open Sans"/>
                <a:ea typeface="Open Sans"/>
                <a:cs typeface="Open Sans"/>
                <a:sym typeface="Open Sans"/>
              </a:rPr>
              <a:t>Plateau of Productivity:</a:t>
            </a:r>
            <a:r>
              <a:rPr lang="en" sz="1000">
                <a:solidFill>
                  <a:srgbClr val="B8293D"/>
                </a:solidFill>
                <a:latin typeface="Open Sans"/>
                <a:ea typeface="Open Sans"/>
                <a:cs typeface="Open Sans"/>
                <a:sym typeface="Open Sans"/>
              </a:rPr>
              <a:t> Mainstream adoption starts to take off. Criteria for assessing provider viability are more clearly defined. The technology's broad market applicability and relevance are clearly paying off.</a:t>
            </a:r>
            <a:endParaRPr sz="1000">
              <a:solidFill>
                <a:srgbClr val="B8293D"/>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800"/>
          </a:p>
          <a:p>
            <a:pPr indent="-279400" lvl="0" marL="457200" rtl="0" algn="l">
              <a:lnSpc>
                <a:spcPct val="115000"/>
              </a:lnSpc>
              <a:spcBef>
                <a:spcPts val="1200"/>
              </a:spcBef>
              <a:spcAft>
                <a:spcPts val="0"/>
              </a:spcAft>
              <a:buClr>
                <a:srgbClr val="FFFFFF"/>
              </a:buClr>
              <a:buSzPts val="800"/>
              <a:buFont typeface="Average"/>
              <a:buChar char="●"/>
            </a:pPr>
            <a:r>
              <a:rPr lang="en" sz="800">
                <a:solidFill>
                  <a:srgbClr val="FFFFFF"/>
                </a:solidFill>
                <a:latin typeface="Average"/>
                <a:ea typeface="Average"/>
                <a:cs typeface="Average"/>
                <a:sym typeface="Average"/>
              </a:rPr>
              <a:t>.</a:t>
            </a:r>
            <a:endParaRPr sz="800">
              <a:solidFill>
                <a:srgbClr val="FFFFFF"/>
              </a:solidFill>
              <a:latin typeface="Average"/>
              <a:ea typeface="Average"/>
              <a:cs typeface="Average"/>
              <a:sym typeface="Average"/>
            </a:endParaRPr>
          </a:p>
        </p:txBody>
      </p:sp>
      <p:sp>
        <p:nvSpPr>
          <p:cNvPr id="248" name="Google Shape;248;p25"/>
          <p:cNvSpPr txBox="1"/>
          <p:nvPr/>
        </p:nvSpPr>
        <p:spPr>
          <a:xfrm>
            <a:off x="16800" y="4200"/>
            <a:ext cx="2243700" cy="121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rgbClr val="B8293D"/>
                </a:solidFill>
                <a:latin typeface="Open Sans"/>
                <a:ea typeface="Open Sans"/>
                <a:cs typeface="Open Sans"/>
                <a:sym typeface="Open Sans"/>
              </a:rPr>
              <a:t>Peak of Inflated Expectations: </a:t>
            </a:r>
            <a:r>
              <a:rPr lang="en" sz="1000">
                <a:solidFill>
                  <a:srgbClr val="B8293D"/>
                </a:solidFill>
                <a:latin typeface="Open Sans"/>
                <a:ea typeface="Open Sans"/>
                <a:cs typeface="Open Sans"/>
                <a:sym typeface="Open Sans"/>
              </a:rPr>
              <a:t>Early publicity produces a number of success stories — often accompanied by scores of failures. Some companies take action; many do not.</a:t>
            </a:r>
            <a:endParaRPr>
              <a:latin typeface="Open Sans"/>
              <a:ea typeface="Open Sans"/>
              <a:cs typeface="Open Sans"/>
              <a:sym typeface="Open Sans"/>
            </a:endParaRPr>
          </a:p>
        </p:txBody>
      </p:sp>
      <p:sp>
        <p:nvSpPr>
          <p:cNvPr id="249" name="Google Shape;249;p25"/>
          <p:cNvSpPr txBox="1"/>
          <p:nvPr/>
        </p:nvSpPr>
        <p:spPr>
          <a:xfrm>
            <a:off x="-20400" y="1182688"/>
            <a:ext cx="23193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rgbClr val="B8293D"/>
                </a:solidFill>
                <a:latin typeface="Open Sans"/>
                <a:ea typeface="Open Sans"/>
                <a:cs typeface="Open Sans"/>
                <a:sym typeface="Open Sans"/>
              </a:rPr>
              <a:t>Trough of Disillusionment: </a:t>
            </a:r>
            <a:r>
              <a:rPr lang="en" sz="1000">
                <a:solidFill>
                  <a:srgbClr val="B8293D"/>
                </a:solidFill>
                <a:latin typeface="Open Sans"/>
                <a:ea typeface="Open Sans"/>
                <a:cs typeface="Open Sans"/>
                <a:sym typeface="Open Sans"/>
              </a:rPr>
              <a:t>Interest wanes as experiments and implementations fail to deliver. Producers of the technology shake out or fail. Investments continue only if the surviving providers improve their products to the satisfaction of early adopters.</a:t>
            </a:r>
            <a:endParaRPr sz="1000">
              <a:solidFill>
                <a:srgbClr val="B8293D"/>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3" name="Shape 253"/>
        <p:cNvGrpSpPr/>
        <p:nvPr/>
      </p:nvGrpSpPr>
      <p:grpSpPr>
        <a:xfrm>
          <a:off x="0" y="0"/>
          <a:ext cx="0" cy="0"/>
          <a:chOff x="0" y="0"/>
          <a:chExt cx="0" cy="0"/>
        </a:xfrm>
      </p:grpSpPr>
      <p:cxnSp>
        <p:nvCxnSpPr>
          <p:cNvPr id="254" name="Google Shape;254;p26"/>
          <p:cNvCxnSpPr/>
          <p:nvPr/>
        </p:nvCxnSpPr>
        <p:spPr>
          <a:xfrm flipH="1" rot="10800000">
            <a:off x="7700100" y="390100"/>
            <a:ext cx="1458300" cy="14100"/>
          </a:xfrm>
          <a:prstGeom prst="straightConnector1">
            <a:avLst/>
          </a:prstGeom>
          <a:noFill/>
          <a:ln cap="flat" cmpd="sng" w="28575">
            <a:solidFill>
              <a:schemeClr val="lt1"/>
            </a:solidFill>
            <a:prstDash val="solid"/>
            <a:round/>
            <a:headEnd len="med" w="med" type="oval"/>
            <a:tailEnd len="med" w="med" type="none"/>
          </a:ln>
        </p:spPr>
      </p:cxnSp>
      <p:cxnSp>
        <p:nvCxnSpPr>
          <p:cNvPr id="255" name="Google Shape;255;p26"/>
          <p:cNvCxnSpPr/>
          <p:nvPr/>
        </p:nvCxnSpPr>
        <p:spPr>
          <a:xfrm>
            <a:off x="491075" y="368600"/>
            <a:ext cx="2616000" cy="4500"/>
          </a:xfrm>
          <a:prstGeom prst="straightConnector1">
            <a:avLst/>
          </a:prstGeom>
          <a:noFill/>
          <a:ln cap="flat" cmpd="sng" w="28575">
            <a:solidFill>
              <a:schemeClr val="lt1"/>
            </a:solidFill>
            <a:prstDash val="solid"/>
            <a:round/>
            <a:headEnd len="med" w="med" type="none"/>
            <a:tailEnd len="med" w="med" type="oval"/>
          </a:ln>
        </p:spPr>
      </p:cxnSp>
      <p:sp>
        <p:nvSpPr>
          <p:cNvPr id="256" name="Google Shape;256;p26"/>
          <p:cNvSpPr txBox="1"/>
          <p:nvPr/>
        </p:nvSpPr>
        <p:spPr>
          <a:xfrm>
            <a:off x="2975700" y="84500"/>
            <a:ext cx="47244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OUR</a:t>
            </a:r>
            <a:r>
              <a:rPr lang="en" sz="3000">
                <a:solidFill>
                  <a:schemeClr val="lt1"/>
                </a:solidFill>
                <a:latin typeface="Oswald"/>
                <a:ea typeface="Oswald"/>
                <a:cs typeface="Oswald"/>
                <a:sym typeface="Oswald"/>
              </a:rPr>
              <a:t> TECHNOLOGY HYPE CYCLE</a:t>
            </a:r>
            <a:endParaRPr b="1" sz="2500">
              <a:latin typeface="Century Gothic"/>
              <a:ea typeface="Century Gothic"/>
              <a:cs typeface="Century Gothic"/>
              <a:sym typeface="Century Gothic"/>
            </a:endParaRPr>
          </a:p>
        </p:txBody>
      </p:sp>
      <p:pic>
        <p:nvPicPr>
          <p:cNvPr id="257" name="Google Shape;257;p26"/>
          <p:cNvPicPr preferRelativeResize="0"/>
          <p:nvPr/>
        </p:nvPicPr>
        <p:blipFill>
          <a:blip r:embed="rId3">
            <a:alphaModFix/>
          </a:blip>
          <a:stretch>
            <a:fillRect/>
          </a:stretch>
        </p:blipFill>
        <p:spPr>
          <a:xfrm>
            <a:off x="2639588" y="723825"/>
            <a:ext cx="6330478" cy="4307451"/>
          </a:xfrm>
          <a:prstGeom prst="rect">
            <a:avLst/>
          </a:prstGeom>
          <a:noFill/>
          <a:ln>
            <a:noFill/>
          </a:ln>
        </p:spPr>
      </p:pic>
      <p:sp>
        <p:nvSpPr>
          <p:cNvPr id="258" name="Google Shape;258;p26"/>
          <p:cNvSpPr/>
          <p:nvPr/>
        </p:nvSpPr>
        <p:spPr>
          <a:xfrm rot="5399799">
            <a:off x="-1439550" y="1439600"/>
            <a:ext cx="5129400" cy="2270400"/>
          </a:xfrm>
          <a:prstGeom prst="homePlate">
            <a:avLst>
              <a:gd fmla="val 50000" name="adj"/>
            </a:avLst>
          </a:prstGeom>
          <a:solidFill>
            <a:srgbClr val="F8EAEC"/>
          </a:solidFill>
          <a:ln cap="flat" cmpd="sng" w="9525">
            <a:solidFill>
              <a:srgbClr val="F8EA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txBox="1"/>
          <p:nvPr/>
        </p:nvSpPr>
        <p:spPr>
          <a:xfrm>
            <a:off x="-34500" y="1370288"/>
            <a:ext cx="23193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rgbClr val="B8293D"/>
                </a:solidFill>
                <a:latin typeface="Open Sans"/>
                <a:ea typeface="Open Sans"/>
                <a:cs typeface="Open Sans"/>
                <a:sym typeface="Open Sans"/>
              </a:rPr>
              <a:t>Machine Learning: </a:t>
            </a:r>
            <a:r>
              <a:rPr lang="en" sz="1000">
                <a:solidFill>
                  <a:srgbClr val="B8293D"/>
                </a:solidFill>
                <a:latin typeface="Open Sans"/>
                <a:ea typeface="Open Sans"/>
                <a:cs typeface="Open Sans"/>
                <a:sym typeface="Open Sans"/>
              </a:rPr>
              <a:t>Machine learning has been moved toward the end of the Peak of Inflated Expectations because commercial businesses have successfully adopted this technology. Use cases have been largely understood, and start-ups have formed around the technology.</a:t>
            </a:r>
            <a:endParaRPr sz="1000">
              <a:solidFill>
                <a:srgbClr val="B8293D"/>
              </a:solidFill>
              <a:latin typeface="Open Sans"/>
              <a:ea typeface="Open Sans"/>
              <a:cs typeface="Open Sans"/>
              <a:sym typeface="Open Sans"/>
            </a:endParaRPr>
          </a:p>
        </p:txBody>
      </p:sp>
      <p:sp>
        <p:nvSpPr>
          <p:cNvPr id="260" name="Google Shape;260;p26"/>
          <p:cNvSpPr txBox="1"/>
          <p:nvPr/>
        </p:nvSpPr>
        <p:spPr>
          <a:xfrm>
            <a:off x="-20950" y="2992888"/>
            <a:ext cx="23193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rgbClr val="B8293D"/>
                </a:solidFill>
                <a:latin typeface="Open Sans"/>
                <a:ea typeface="Open Sans"/>
                <a:cs typeface="Open Sans"/>
                <a:sym typeface="Open Sans"/>
              </a:rPr>
              <a:t>Data Visualization</a:t>
            </a:r>
            <a:r>
              <a:rPr b="1" lang="en" sz="1000">
                <a:solidFill>
                  <a:srgbClr val="B8293D"/>
                </a:solidFill>
                <a:latin typeface="Open Sans"/>
                <a:ea typeface="Open Sans"/>
                <a:cs typeface="Open Sans"/>
                <a:sym typeface="Open Sans"/>
              </a:rPr>
              <a:t>: </a:t>
            </a:r>
            <a:r>
              <a:rPr lang="en" sz="1000">
                <a:solidFill>
                  <a:srgbClr val="B8293D"/>
                </a:solidFill>
                <a:latin typeface="Open Sans"/>
                <a:ea typeface="Open Sans"/>
                <a:cs typeface="Open Sans"/>
                <a:sym typeface="Open Sans"/>
              </a:rPr>
              <a:t>Data visualization has remained in the Plateau of Productivity stage. According to Forbes, data visualization is in the top five technological initiatives businesses are implementing </a:t>
            </a:r>
            <a:endParaRPr sz="1000">
              <a:solidFill>
                <a:srgbClr val="B8293D"/>
              </a:solidFill>
              <a:latin typeface="Open Sans"/>
              <a:ea typeface="Open Sans"/>
              <a:cs typeface="Open Sans"/>
              <a:sym typeface="Open Sans"/>
            </a:endParaRPr>
          </a:p>
        </p:txBody>
      </p:sp>
      <p:sp>
        <p:nvSpPr>
          <p:cNvPr id="261" name="Google Shape;261;p26"/>
          <p:cNvSpPr txBox="1"/>
          <p:nvPr/>
        </p:nvSpPr>
        <p:spPr>
          <a:xfrm>
            <a:off x="-20950" y="-66112"/>
            <a:ext cx="23193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rgbClr val="B8293D"/>
                </a:solidFill>
                <a:latin typeface="Open Sans"/>
                <a:ea typeface="Open Sans"/>
                <a:cs typeface="Open Sans"/>
                <a:sym typeface="Open Sans"/>
              </a:rPr>
              <a:t>Data Lake: </a:t>
            </a:r>
            <a:r>
              <a:rPr b="1" lang="en" sz="1000">
                <a:solidFill>
                  <a:srgbClr val="B8293D"/>
                </a:solidFill>
                <a:latin typeface="Open Sans"/>
                <a:ea typeface="Open Sans"/>
                <a:cs typeface="Open Sans"/>
                <a:sym typeface="Open Sans"/>
              </a:rPr>
              <a:t> </a:t>
            </a:r>
            <a:r>
              <a:rPr lang="en" sz="1000">
                <a:solidFill>
                  <a:srgbClr val="B8293D"/>
                </a:solidFill>
                <a:latin typeface="Open Sans"/>
                <a:ea typeface="Open Sans"/>
                <a:cs typeface="Open Sans"/>
                <a:sym typeface="Open Sans"/>
              </a:rPr>
              <a:t>Data lakes are moved to the early stage of the Plateau of Productivity because data lake services are becoming more mainstream and widely used. It is clear now that consumers want a place to securely store large amounts of data at a low cost.</a:t>
            </a:r>
            <a:endParaRPr sz="1000">
              <a:solidFill>
                <a:srgbClr val="B8293D"/>
              </a:solidFill>
              <a:latin typeface="Open Sans"/>
              <a:ea typeface="Open Sans"/>
              <a:cs typeface="Open Sans"/>
              <a:sym typeface="Open Sans"/>
            </a:endParaRPr>
          </a:p>
        </p:txBody>
      </p:sp>
      <p:sp>
        <p:nvSpPr>
          <p:cNvPr id="262" name="Google Shape;262;p26"/>
          <p:cNvSpPr/>
          <p:nvPr/>
        </p:nvSpPr>
        <p:spPr>
          <a:xfrm>
            <a:off x="7623900" y="2586800"/>
            <a:ext cx="131400" cy="142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8098100" y="2586798"/>
            <a:ext cx="131400" cy="142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4909550" y="1251900"/>
            <a:ext cx="131400" cy="142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txBox="1"/>
          <p:nvPr/>
        </p:nvSpPr>
        <p:spPr>
          <a:xfrm>
            <a:off x="7558075" y="2815400"/>
            <a:ext cx="909900" cy="3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chemeClr val="lt1"/>
                </a:solidFill>
                <a:latin typeface="Open Sans"/>
                <a:ea typeface="Open Sans"/>
                <a:cs typeface="Open Sans"/>
                <a:sym typeface="Open Sans"/>
              </a:rPr>
              <a:t>Data Lakes  </a:t>
            </a:r>
            <a:endParaRPr sz="1000">
              <a:solidFill>
                <a:schemeClr val="lt1"/>
              </a:solidFill>
              <a:latin typeface="Open Sans"/>
              <a:ea typeface="Open Sans"/>
              <a:cs typeface="Open Sans"/>
              <a:sym typeface="Open Sans"/>
            </a:endParaRPr>
          </a:p>
        </p:txBody>
      </p:sp>
      <p:sp>
        <p:nvSpPr>
          <p:cNvPr id="266" name="Google Shape;266;p26"/>
          <p:cNvSpPr txBox="1"/>
          <p:nvPr/>
        </p:nvSpPr>
        <p:spPr>
          <a:xfrm>
            <a:off x="7755300" y="2003000"/>
            <a:ext cx="1242000" cy="3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chemeClr val="lt1"/>
                </a:solidFill>
                <a:latin typeface="Open Sans"/>
                <a:ea typeface="Open Sans"/>
                <a:cs typeface="Open Sans"/>
                <a:sym typeface="Open Sans"/>
              </a:rPr>
              <a:t>Data Visualization</a:t>
            </a:r>
            <a:r>
              <a:rPr b="1" lang="en" sz="1000">
                <a:solidFill>
                  <a:schemeClr val="lt1"/>
                </a:solidFill>
                <a:latin typeface="Open Sans"/>
                <a:ea typeface="Open Sans"/>
                <a:cs typeface="Open Sans"/>
                <a:sym typeface="Open Sans"/>
              </a:rPr>
              <a:t> </a:t>
            </a:r>
            <a:endParaRPr sz="1000">
              <a:solidFill>
                <a:schemeClr val="lt1"/>
              </a:solidFill>
              <a:latin typeface="Open Sans"/>
              <a:ea typeface="Open Sans"/>
              <a:cs typeface="Open Sans"/>
              <a:sym typeface="Open Sans"/>
            </a:endParaRPr>
          </a:p>
        </p:txBody>
      </p:sp>
      <p:sp>
        <p:nvSpPr>
          <p:cNvPr id="267" name="Google Shape;267;p26"/>
          <p:cNvSpPr txBox="1"/>
          <p:nvPr/>
        </p:nvSpPr>
        <p:spPr>
          <a:xfrm>
            <a:off x="4991550" y="1131750"/>
            <a:ext cx="748800" cy="3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000">
                <a:solidFill>
                  <a:schemeClr val="lt1"/>
                </a:solidFill>
                <a:latin typeface="Open Sans"/>
                <a:ea typeface="Open Sans"/>
                <a:cs typeface="Open Sans"/>
                <a:sym typeface="Open Sans"/>
              </a:rPr>
              <a:t>Machine Learning</a:t>
            </a:r>
            <a:r>
              <a:rPr b="1" lang="en" sz="1000">
                <a:solidFill>
                  <a:schemeClr val="lt1"/>
                </a:solidFill>
                <a:latin typeface="Open Sans"/>
                <a:ea typeface="Open Sans"/>
                <a:cs typeface="Open Sans"/>
                <a:sym typeface="Open Sans"/>
              </a:rPr>
              <a:t>  </a:t>
            </a:r>
            <a:endParaRPr sz="1000">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1" name="Shape 271"/>
        <p:cNvGrpSpPr/>
        <p:nvPr/>
      </p:nvGrpSpPr>
      <p:grpSpPr>
        <a:xfrm>
          <a:off x="0" y="0"/>
          <a:ext cx="0" cy="0"/>
          <a:chOff x="0" y="0"/>
          <a:chExt cx="0" cy="0"/>
        </a:xfrm>
      </p:grpSpPr>
      <p:cxnSp>
        <p:nvCxnSpPr>
          <p:cNvPr id="272" name="Google Shape;272;p27"/>
          <p:cNvCxnSpPr>
            <a:stCxn id="273"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274" name="Google Shape;274;p27"/>
          <p:cNvCxnSpPr>
            <a:endCxn id="273"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273" name="Google Shape;273;p27"/>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275" name="Google Shape;275;p27"/>
          <p:cNvSpPr/>
          <p:nvPr/>
        </p:nvSpPr>
        <p:spPr>
          <a:xfrm>
            <a:off x="3307350" y="3562600"/>
            <a:ext cx="2529300" cy="2436000"/>
          </a:xfrm>
          <a:prstGeom prst="ellipse">
            <a:avLst/>
          </a:prstGeom>
          <a:noFill/>
          <a:ln cap="flat" cmpd="sng" w="1143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27"/>
          <p:cNvPicPr preferRelativeResize="0"/>
          <p:nvPr/>
        </p:nvPicPr>
        <p:blipFill>
          <a:blip r:embed="rId3">
            <a:alphaModFix/>
          </a:blip>
          <a:stretch>
            <a:fillRect/>
          </a:stretch>
        </p:blipFill>
        <p:spPr>
          <a:xfrm>
            <a:off x="3552163" y="3409025"/>
            <a:ext cx="2163020" cy="2436000"/>
          </a:xfrm>
          <a:prstGeom prst="rect">
            <a:avLst/>
          </a:prstGeom>
          <a:noFill/>
          <a:ln>
            <a:noFill/>
          </a:ln>
        </p:spPr>
      </p:pic>
      <p:sp>
        <p:nvSpPr>
          <p:cNvPr id="277" name="Google Shape;277;p27"/>
          <p:cNvSpPr/>
          <p:nvPr/>
        </p:nvSpPr>
        <p:spPr>
          <a:xfrm>
            <a:off x="7378975" y="3497550"/>
            <a:ext cx="1581900" cy="15819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78" name="Google Shape;278;p27"/>
          <p:cNvSpPr/>
          <p:nvPr/>
        </p:nvSpPr>
        <p:spPr>
          <a:xfrm>
            <a:off x="6857725" y="1913400"/>
            <a:ext cx="1581900" cy="1581900"/>
          </a:xfrm>
          <a:prstGeom prst="ellipse">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79" name="Google Shape;279;p27"/>
          <p:cNvSpPr/>
          <p:nvPr/>
        </p:nvSpPr>
        <p:spPr>
          <a:xfrm>
            <a:off x="5502575" y="924925"/>
            <a:ext cx="1581900" cy="1581900"/>
          </a:xfrm>
          <a:prstGeom prst="ellipse">
            <a:avLst/>
          </a:prstGeom>
          <a:solidFill>
            <a:srgbClr val="CC0000">
              <a:alpha val="661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0" name="Google Shape;280;p27"/>
          <p:cNvSpPr/>
          <p:nvPr/>
        </p:nvSpPr>
        <p:spPr>
          <a:xfrm>
            <a:off x="3842725" y="682138"/>
            <a:ext cx="1581900" cy="1581900"/>
          </a:xfrm>
          <a:prstGeom prst="ellipse">
            <a:avLst/>
          </a:prstGeom>
          <a:solidFill>
            <a:srgbClr val="E03333">
              <a:alpha val="907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1" name="Google Shape;281;p27"/>
          <p:cNvSpPr/>
          <p:nvPr/>
        </p:nvSpPr>
        <p:spPr>
          <a:xfrm>
            <a:off x="2182875" y="924925"/>
            <a:ext cx="1581900" cy="1581900"/>
          </a:xfrm>
          <a:prstGeom prst="ellipse">
            <a:avLst/>
          </a:prstGeom>
          <a:solidFill>
            <a:srgbClr val="CE0000">
              <a:alpha val="9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p:nvPr/>
        </p:nvSpPr>
        <p:spPr>
          <a:xfrm>
            <a:off x="827725" y="1913400"/>
            <a:ext cx="1581900" cy="1581900"/>
          </a:xfrm>
          <a:prstGeom prst="ellipse">
            <a:avLst/>
          </a:prstGeom>
          <a:solidFill>
            <a:srgbClr val="B829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3" name="Google Shape;283;p27"/>
          <p:cNvSpPr/>
          <p:nvPr/>
        </p:nvSpPr>
        <p:spPr>
          <a:xfrm>
            <a:off x="306500" y="3495300"/>
            <a:ext cx="1581900" cy="15864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txBox="1"/>
          <p:nvPr/>
        </p:nvSpPr>
        <p:spPr>
          <a:xfrm>
            <a:off x="337025" y="393055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Foundation Overview</a:t>
            </a:r>
            <a:endParaRPr b="1">
              <a:solidFill>
                <a:srgbClr val="FFFFFF"/>
              </a:solidFill>
              <a:latin typeface="Average"/>
              <a:ea typeface="Average"/>
              <a:cs typeface="Average"/>
              <a:sym typeface="Average"/>
            </a:endParaRPr>
          </a:p>
        </p:txBody>
      </p:sp>
      <p:sp>
        <p:nvSpPr>
          <p:cNvPr id="285" name="Google Shape;285;p27"/>
          <p:cNvSpPr txBox="1"/>
          <p:nvPr/>
        </p:nvSpPr>
        <p:spPr>
          <a:xfrm>
            <a:off x="827725" y="2266800"/>
            <a:ext cx="15819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Big Data Assessments</a:t>
            </a:r>
            <a:endParaRPr b="1">
              <a:solidFill>
                <a:srgbClr val="FFFFFF"/>
              </a:solidFill>
              <a:latin typeface="Average"/>
              <a:ea typeface="Average"/>
              <a:cs typeface="Average"/>
              <a:sym typeface="Average"/>
            </a:endParaRPr>
          </a:p>
        </p:txBody>
      </p:sp>
      <p:sp>
        <p:nvSpPr>
          <p:cNvPr id="286" name="Google Shape;286;p27"/>
          <p:cNvSpPr txBox="1"/>
          <p:nvPr/>
        </p:nvSpPr>
        <p:spPr>
          <a:xfrm>
            <a:off x="2260575" y="1395025"/>
            <a:ext cx="14280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Hype Cycle</a:t>
            </a:r>
            <a:endParaRPr b="1">
              <a:solidFill>
                <a:srgbClr val="FFFFFF"/>
              </a:solidFill>
              <a:latin typeface="Average"/>
              <a:ea typeface="Average"/>
              <a:cs typeface="Average"/>
              <a:sym typeface="Average"/>
            </a:endParaRPr>
          </a:p>
        </p:txBody>
      </p:sp>
      <p:sp>
        <p:nvSpPr>
          <p:cNvPr id="287" name="Google Shape;287;p27"/>
          <p:cNvSpPr txBox="1"/>
          <p:nvPr/>
        </p:nvSpPr>
        <p:spPr>
          <a:xfrm>
            <a:off x="3919675" y="1202125"/>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Architecture</a:t>
            </a:r>
            <a:endParaRPr b="1">
              <a:solidFill>
                <a:srgbClr val="FFFFFF"/>
              </a:solidFill>
              <a:latin typeface="Average"/>
              <a:ea typeface="Average"/>
              <a:cs typeface="Average"/>
              <a:sym typeface="Average"/>
            </a:endParaRPr>
          </a:p>
        </p:txBody>
      </p:sp>
      <p:sp>
        <p:nvSpPr>
          <p:cNvPr id="288" name="Google Shape;288;p27"/>
          <p:cNvSpPr txBox="1"/>
          <p:nvPr/>
        </p:nvSpPr>
        <p:spPr>
          <a:xfrm>
            <a:off x="5578775" y="1366522"/>
            <a:ext cx="1428000" cy="6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Technology Overview</a:t>
            </a:r>
            <a:endParaRPr b="1">
              <a:solidFill>
                <a:srgbClr val="FFFFFF"/>
              </a:solidFill>
              <a:latin typeface="Average"/>
              <a:ea typeface="Average"/>
              <a:cs typeface="Average"/>
              <a:sym typeface="Average"/>
            </a:endParaRPr>
          </a:p>
        </p:txBody>
      </p:sp>
      <p:sp>
        <p:nvSpPr>
          <p:cNvPr id="289" name="Google Shape;289;p27"/>
          <p:cNvSpPr txBox="1"/>
          <p:nvPr/>
        </p:nvSpPr>
        <p:spPr>
          <a:xfrm>
            <a:off x="6934675" y="234300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Vendor Analysis</a:t>
            </a:r>
            <a:endParaRPr b="1">
              <a:solidFill>
                <a:srgbClr val="FFFFFF"/>
              </a:solidFill>
              <a:latin typeface="Average"/>
              <a:ea typeface="Average"/>
              <a:cs typeface="Average"/>
              <a:sym typeface="Average"/>
            </a:endParaRPr>
          </a:p>
        </p:txBody>
      </p:sp>
      <p:sp>
        <p:nvSpPr>
          <p:cNvPr id="290" name="Google Shape;290;p27"/>
          <p:cNvSpPr/>
          <p:nvPr/>
        </p:nvSpPr>
        <p:spPr>
          <a:xfrm rot="145171">
            <a:off x="4445631" y="2411157"/>
            <a:ext cx="252738" cy="1146611"/>
          </a:xfrm>
          <a:prstGeom prst="flowChartExtract">
            <a:avLst/>
          </a:prstGeom>
          <a:solidFill>
            <a:srgbClr val="B8293D"/>
          </a:solidFill>
          <a:ln cap="flat" cmpd="sng" w="9525">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txBox="1"/>
          <p:nvPr/>
        </p:nvSpPr>
        <p:spPr>
          <a:xfrm>
            <a:off x="7502325" y="4006500"/>
            <a:ext cx="1360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Conclusion</a:t>
            </a:r>
            <a:endParaRPr b="1">
              <a:solidFill>
                <a:schemeClr val="dk1"/>
              </a:solidFill>
              <a:latin typeface="Average"/>
              <a:ea typeface="Average"/>
              <a:cs typeface="Average"/>
              <a:sym typeface="Average"/>
            </a:endParaRPr>
          </a:p>
          <a:p>
            <a:pPr indent="0" lvl="0" marL="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5" name="Shape 295"/>
        <p:cNvGrpSpPr/>
        <p:nvPr/>
      </p:nvGrpSpPr>
      <p:grpSpPr>
        <a:xfrm>
          <a:off x="0" y="0"/>
          <a:ext cx="0" cy="0"/>
          <a:chOff x="0" y="0"/>
          <a:chExt cx="0" cy="0"/>
        </a:xfrm>
      </p:grpSpPr>
      <p:cxnSp>
        <p:nvCxnSpPr>
          <p:cNvPr id="296" name="Google Shape;296;p28"/>
          <p:cNvCxnSpPr/>
          <p:nvPr/>
        </p:nvCxnSpPr>
        <p:spPr>
          <a:xfrm flipH="1" rot="10800000">
            <a:off x="6192300" y="373150"/>
            <a:ext cx="2951700" cy="9600"/>
          </a:xfrm>
          <a:prstGeom prst="straightConnector1">
            <a:avLst/>
          </a:prstGeom>
          <a:noFill/>
          <a:ln cap="flat" cmpd="sng" w="28575">
            <a:solidFill>
              <a:schemeClr val="lt1"/>
            </a:solidFill>
            <a:prstDash val="solid"/>
            <a:round/>
            <a:headEnd len="med" w="med" type="oval"/>
            <a:tailEnd len="med" w="med" type="none"/>
          </a:ln>
        </p:spPr>
      </p:cxnSp>
      <p:cxnSp>
        <p:nvCxnSpPr>
          <p:cNvPr id="297" name="Google Shape;297;p28"/>
          <p:cNvCxnSpPr>
            <a:endCxn id="298" idx="1"/>
          </p:cNvCxnSpPr>
          <p:nvPr/>
        </p:nvCxnSpPr>
        <p:spPr>
          <a:xfrm>
            <a:off x="-150" y="377800"/>
            <a:ext cx="3062100" cy="300"/>
          </a:xfrm>
          <a:prstGeom prst="straightConnector1">
            <a:avLst/>
          </a:prstGeom>
          <a:noFill/>
          <a:ln cap="flat" cmpd="sng" w="28575">
            <a:solidFill>
              <a:schemeClr val="lt1"/>
            </a:solidFill>
            <a:prstDash val="solid"/>
            <a:round/>
            <a:headEnd len="med" w="med" type="none"/>
            <a:tailEnd len="med" w="med" type="oval"/>
          </a:ln>
        </p:spPr>
      </p:cxnSp>
      <p:sp>
        <p:nvSpPr>
          <p:cNvPr id="298" name="Google Shape;298;p28"/>
          <p:cNvSpPr txBox="1"/>
          <p:nvPr/>
        </p:nvSpPr>
        <p:spPr>
          <a:xfrm>
            <a:off x="3061950" y="96100"/>
            <a:ext cx="32601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Oswald"/>
                <a:ea typeface="Oswald"/>
                <a:cs typeface="Oswald"/>
                <a:sym typeface="Oswald"/>
              </a:rPr>
              <a:t>AS-IS ARCHITECTURE</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299" name="Google Shape;299;p28"/>
          <p:cNvSpPr txBox="1"/>
          <p:nvPr/>
        </p:nvSpPr>
        <p:spPr>
          <a:xfrm>
            <a:off x="1034403" y="1241999"/>
            <a:ext cx="7315200" cy="39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EA9999"/>
                </a:highlight>
              </a:rPr>
              <a:t>Available upon request</a:t>
            </a:r>
            <a:r>
              <a:rPr lang="en">
                <a:highlight>
                  <a:srgbClr val="EA9999"/>
                </a:highlight>
              </a:rPr>
              <a:t>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a:p>
            <a:pPr indent="0" lvl="0" marL="0" rtl="0" algn="l">
              <a:spcBef>
                <a:spcPts val="0"/>
              </a:spcBef>
              <a:spcAft>
                <a:spcPts val="0"/>
              </a:spcAft>
              <a:buNone/>
            </a:pPr>
            <a:r>
              <a:t/>
            </a:r>
            <a:endParaRPr>
              <a:highlight>
                <a:srgbClr val="EA9999"/>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3" name="Shape 303"/>
        <p:cNvGrpSpPr/>
        <p:nvPr/>
      </p:nvGrpSpPr>
      <p:grpSpPr>
        <a:xfrm>
          <a:off x="0" y="0"/>
          <a:ext cx="0" cy="0"/>
          <a:chOff x="0" y="0"/>
          <a:chExt cx="0" cy="0"/>
        </a:xfrm>
      </p:grpSpPr>
      <p:cxnSp>
        <p:nvCxnSpPr>
          <p:cNvPr id="304" name="Google Shape;304;p29"/>
          <p:cNvCxnSpPr>
            <a:stCxn id="305" idx="3"/>
          </p:cNvCxnSpPr>
          <p:nvPr/>
        </p:nvCxnSpPr>
        <p:spPr>
          <a:xfrm flipH="1" rot="10800000">
            <a:off x="6322050" y="373300"/>
            <a:ext cx="2822100" cy="4800"/>
          </a:xfrm>
          <a:prstGeom prst="straightConnector1">
            <a:avLst/>
          </a:prstGeom>
          <a:noFill/>
          <a:ln cap="flat" cmpd="sng" w="28575">
            <a:solidFill>
              <a:schemeClr val="lt1"/>
            </a:solidFill>
            <a:prstDash val="solid"/>
            <a:round/>
            <a:headEnd len="med" w="med" type="oval"/>
            <a:tailEnd len="med" w="med" type="none"/>
          </a:ln>
        </p:spPr>
      </p:cxnSp>
      <p:cxnSp>
        <p:nvCxnSpPr>
          <p:cNvPr id="306" name="Google Shape;306;p29"/>
          <p:cNvCxnSpPr>
            <a:endCxn id="305" idx="1"/>
          </p:cNvCxnSpPr>
          <p:nvPr/>
        </p:nvCxnSpPr>
        <p:spPr>
          <a:xfrm>
            <a:off x="-150" y="377800"/>
            <a:ext cx="3062100" cy="300"/>
          </a:xfrm>
          <a:prstGeom prst="straightConnector1">
            <a:avLst/>
          </a:prstGeom>
          <a:noFill/>
          <a:ln cap="flat" cmpd="sng" w="28575">
            <a:solidFill>
              <a:schemeClr val="lt1"/>
            </a:solidFill>
            <a:prstDash val="solid"/>
            <a:round/>
            <a:headEnd len="med" w="med" type="none"/>
            <a:tailEnd len="med" w="med" type="oval"/>
          </a:ln>
        </p:spPr>
      </p:cxnSp>
      <p:sp>
        <p:nvSpPr>
          <p:cNvPr id="305" name="Google Shape;305;p29"/>
          <p:cNvSpPr txBox="1"/>
          <p:nvPr/>
        </p:nvSpPr>
        <p:spPr>
          <a:xfrm>
            <a:off x="3061950" y="96100"/>
            <a:ext cx="32601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Oswald"/>
                <a:ea typeface="Oswald"/>
                <a:cs typeface="Oswald"/>
                <a:sym typeface="Oswald"/>
              </a:rPr>
              <a:t>TO-BE</a:t>
            </a:r>
            <a:r>
              <a:rPr lang="en" sz="3000">
                <a:solidFill>
                  <a:schemeClr val="lt1"/>
                </a:solidFill>
                <a:latin typeface="Oswald"/>
                <a:ea typeface="Oswald"/>
                <a:cs typeface="Oswald"/>
                <a:sym typeface="Oswald"/>
              </a:rPr>
              <a:t> ARCHITECTURE</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307" name="Google Shape;307;p29"/>
          <p:cNvSpPr txBox="1"/>
          <p:nvPr/>
        </p:nvSpPr>
        <p:spPr>
          <a:xfrm>
            <a:off x="1034396" y="1362303"/>
            <a:ext cx="7315200" cy="37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EA9999"/>
                </a:highlight>
              </a:rPr>
              <a:t>Available upon request</a:t>
            </a:r>
            <a:endParaRPr b="1">
              <a:highlight>
                <a:srgbClr val="EA9999"/>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1" name="Shape 311"/>
        <p:cNvGrpSpPr/>
        <p:nvPr/>
      </p:nvGrpSpPr>
      <p:grpSpPr>
        <a:xfrm>
          <a:off x="0" y="0"/>
          <a:ext cx="0" cy="0"/>
          <a:chOff x="0" y="0"/>
          <a:chExt cx="0" cy="0"/>
        </a:xfrm>
      </p:grpSpPr>
      <p:cxnSp>
        <p:nvCxnSpPr>
          <p:cNvPr id="312" name="Google Shape;312;p30"/>
          <p:cNvCxnSpPr>
            <a:stCxn id="313"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314" name="Google Shape;314;p30"/>
          <p:cNvCxnSpPr>
            <a:endCxn id="313"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313" name="Google Shape;313;p30"/>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315" name="Google Shape;315;p30"/>
          <p:cNvSpPr/>
          <p:nvPr/>
        </p:nvSpPr>
        <p:spPr>
          <a:xfrm>
            <a:off x="3307350" y="3562600"/>
            <a:ext cx="2529300" cy="2436000"/>
          </a:xfrm>
          <a:prstGeom prst="ellipse">
            <a:avLst/>
          </a:prstGeom>
          <a:noFill/>
          <a:ln cap="flat" cmpd="sng" w="1143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6" name="Google Shape;316;p30"/>
          <p:cNvPicPr preferRelativeResize="0"/>
          <p:nvPr/>
        </p:nvPicPr>
        <p:blipFill>
          <a:blip r:embed="rId3">
            <a:alphaModFix/>
          </a:blip>
          <a:stretch>
            <a:fillRect/>
          </a:stretch>
        </p:blipFill>
        <p:spPr>
          <a:xfrm>
            <a:off x="3552163" y="3409025"/>
            <a:ext cx="2163020" cy="2436000"/>
          </a:xfrm>
          <a:prstGeom prst="rect">
            <a:avLst/>
          </a:prstGeom>
          <a:noFill/>
          <a:ln>
            <a:noFill/>
          </a:ln>
        </p:spPr>
      </p:pic>
      <p:sp>
        <p:nvSpPr>
          <p:cNvPr id="317" name="Google Shape;317;p30"/>
          <p:cNvSpPr/>
          <p:nvPr/>
        </p:nvSpPr>
        <p:spPr>
          <a:xfrm>
            <a:off x="7378975" y="3497550"/>
            <a:ext cx="1581900" cy="15819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18" name="Google Shape;318;p30"/>
          <p:cNvSpPr/>
          <p:nvPr/>
        </p:nvSpPr>
        <p:spPr>
          <a:xfrm>
            <a:off x="6857725" y="1913400"/>
            <a:ext cx="1581900" cy="1581900"/>
          </a:xfrm>
          <a:prstGeom prst="ellipse">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19" name="Google Shape;319;p30"/>
          <p:cNvSpPr/>
          <p:nvPr/>
        </p:nvSpPr>
        <p:spPr>
          <a:xfrm>
            <a:off x="5502575" y="924925"/>
            <a:ext cx="1581900" cy="1581900"/>
          </a:xfrm>
          <a:prstGeom prst="ellipse">
            <a:avLst/>
          </a:prstGeom>
          <a:solidFill>
            <a:srgbClr val="CC0000">
              <a:alpha val="661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20" name="Google Shape;320;p30"/>
          <p:cNvSpPr/>
          <p:nvPr/>
        </p:nvSpPr>
        <p:spPr>
          <a:xfrm>
            <a:off x="3842725" y="682138"/>
            <a:ext cx="1581900" cy="1581900"/>
          </a:xfrm>
          <a:prstGeom prst="ellipse">
            <a:avLst/>
          </a:prstGeom>
          <a:solidFill>
            <a:srgbClr val="E03333">
              <a:alpha val="907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21" name="Google Shape;321;p30"/>
          <p:cNvSpPr/>
          <p:nvPr/>
        </p:nvSpPr>
        <p:spPr>
          <a:xfrm>
            <a:off x="2182875" y="924925"/>
            <a:ext cx="1581900" cy="1581900"/>
          </a:xfrm>
          <a:prstGeom prst="ellipse">
            <a:avLst/>
          </a:prstGeom>
          <a:solidFill>
            <a:srgbClr val="CE0000">
              <a:alpha val="9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827725" y="1913400"/>
            <a:ext cx="1581900" cy="1581900"/>
          </a:xfrm>
          <a:prstGeom prst="ellipse">
            <a:avLst/>
          </a:prstGeom>
          <a:solidFill>
            <a:srgbClr val="B829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23" name="Google Shape;323;p30"/>
          <p:cNvSpPr/>
          <p:nvPr/>
        </p:nvSpPr>
        <p:spPr>
          <a:xfrm>
            <a:off x="306500" y="3495300"/>
            <a:ext cx="1581900" cy="15864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txBox="1"/>
          <p:nvPr/>
        </p:nvSpPr>
        <p:spPr>
          <a:xfrm>
            <a:off x="337025" y="393055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Foundation Overview</a:t>
            </a:r>
            <a:endParaRPr b="1">
              <a:solidFill>
                <a:srgbClr val="FFFFFF"/>
              </a:solidFill>
              <a:latin typeface="Average"/>
              <a:ea typeface="Average"/>
              <a:cs typeface="Average"/>
              <a:sym typeface="Average"/>
            </a:endParaRPr>
          </a:p>
        </p:txBody>
      </p:sp>
      <p:sp>
        <p:nvSpPr>
          <p:cNvPr id="325" name="Google Shape;325;p30"/>
          <p:cNvSpPr txBox="1"/>
          <p:nvPr/>
        </p:nvSpPr>
        <p:spPr>
          <a:xfrm>
            <a:off x="827725" y="2266800"/>
            <a:ext cx="15819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Big Data Assessments</a:t>
            </a:r>
            <a:endParaRPr b="1">
              <a:solidFill>
                <a:srgbClr val="FFFFFF"/>
              </a:solidFill>
              <a:latin typeface="Average"/>
              <a:ea typeface="Average"/>
              <a:cs typeface="Average"/>
              <a:sym typeface="Average"/>
            </a:endParaRPr>
          </a:p>
        </p:txBody>
      </p:sp>
      <p:sp>
        <p:nvSpPr>
          <p:cNvPr id="326" name="Google Shape;326;p30"/>
          <p:cNvSpPr txBox="1"/>
          <p:nvPr/>
        </p:nvSpPr>
        <p:spPr>
          <a:xfrm>
            <a:off x="2260575" y="1482025"/>
            <a:ext cx="1428000" cy="4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Hype Cycle</a:t>
            </a:r>
            <a:endParaRPr b="1">
              <a:solidFill>
                <a:srgbClr val="FFFFFF"/>
              </a:solidFill>
              <a:latin typeface="Average"/>
              <a:ea typeface="Average"/>
              <a:cs typeface="Average"/>
              <a:sym typeface="Average"/>
            </a:endParaRPr>
          </a:p>
        </p:txBody>
      </p:sp>
      <p:sp>
        <p:nvSpPr>
          <p:cNvPr id="327" name="Google Shape;327;p30"/>
          <p:cNvSpPr txBox="1"/>
          <p:nvPr/>
        </p:nvSpPr>
        <p:spPr>
          <a:xfrm>
            <a:off x="3919675" y="1202125"/>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Architecture</a:t>
            </a:r>
            <a:endParaRPr b="1">
              <a:solidFill>
                <a:srgbClr val="FFFFFF"/>
              </a:solidFill>
              <a:latin typeface="Average"/>
              <a:ea typeface="Average"/>
              <a:cs typeface="Average"/>
              <a:sym typeface="Average"/>
            </a:endParaRPr>
          </a:p>
        </p:txBody>
      </p:sp>
      <p:sp>
        <p:nvSpPr>
          <p:cNvPr id="328" name="Google Shape;328;p30"/>
          <p:cNvSpPr txBox="1"/>
          <p:nvPr/>
        </p:nvSpPr>
        <p:spPr>
          <a:xfrm>
            <a:off x="5578775" y="1371922"/>
            <a:ext cx="1428000" cy="68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Technology Overview</a:t>
            </a:r>
            <a:endParaRPr b="1">
              <a:solidFill>
                <a:srgbClr val="FFFFFF"/>
              </a:solidFill>
              <a:latin typeface="Average"/>
              <a:ea typeface="Average"/>
              <a:cs typeface="Average"/>
              <a:sym typeface="Average"/>
            </a:endParaRPr>
          </a:p>
        </p:txBody>
      </p:sp>
      <p:sp>
        <p:nvSpPr>
          <p:cNvPr id="329" name="Google Shape;329;p30"/>
          <p:cNvSpPr txBox="1"/>
          <p:nvPr/>
        </p:nvSpPr>
        <p:spPr>
          <a:xfrm>
            <a:off x="6934675" y="234300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Vendor Analysis</a:t>
            </a:r>
            <a:endParaRPr b="1">
              <a:solidFill>
                <a:srgbClr val="FFFFFF"/>
              </a:solidFill>
              <a:latin typeface="Average"/>
              <a:ea typeface="Average"/>
              <a:cs typeface="Average"/>
              <a:sym typeface="Average"/>
            </a:endParaRPr>
          </a:p>
        </p:txBody>
      </p:sp>
      <p:sp>
        <p:nvSpPr>
          <p:cNvPr id="330" name="Google Shape;330;p30"/>
          <p:cNvSpPr/>
          <p:nvPr/>
        </p:nvSpPr>
        <p:spPr>
          <a:xfrm rot="1802358">
            <a:off x="5396356" y="2670307"/>
            <a:ext cx="252738" cy="1146611"/>
          </a:xfrm>
          <a:prstGeom prst="flowChartExtract">
            <a:avLst/>
          </a:prstGeom>
          <a:solidFill>
            <a:srgbClr val="B8293D"/>
          </a:solidFill>
          <a:ln cap="flat" cmpd="sng" w="9525">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txBox="1"/>
          <p:nvPr/>
        </p:nvSpPr>
        <p:spPr>
          <a:xfrm>
            <a:off x="7502325" y="4006500"/>
            <a:ext cx="1360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Conclusion</a:t>
            </a:r>
            <a:endParaRPr b="1">
              <a:solidFill>
                <a:schemeClr val="dk1"/>
              </a:solidFill>
              <a:latin typeface="Average"/>
              <a:ea typeface="Average"/>
              <a:cs typeface="Average"/>
              <a:sym typeface="Average"/>
            </a:endParaRPr>
          </a:p>
          <a:p>
            <a:pPr indent="0" lvl="0" marL="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5" name="Shape 335"/>
        <p:cNvGrpSpPr/>
        <p:nvPr/>
      </p:nvGrpSpPr>
      <p:grpSpPr>
        <a:xfrm>
          <a:off x="0" y="0"/>
          <a:ext cx="0" cy="0"/>
          <a:chOff x="0" y="0"/>
          <a:chExt cx="0" cy="0"/>
        </a:xfrm>
      </p:grpSpPr>
      <p:cxnSp>
        <p:nvCxnSpPr>
          <p:cNvPr id="336" name="Google Shape;336;p31"/>
          <p:cNvCxnSpPr/>
          <p:nvPr/>
        </p:nvCxnSpPr>
        <p:spPr>
          <a:xfrm flipH="1" rot="10800000">
            <a:off x="6387150" y="389200"/>
            <a:ext cx="2770800" cy="9000"/>
          </a:xfrm>
          <a:prstGeom prst="straightConnector1">
            <a:avLst/>
          </a:prstGeom>
          <a:noFill/>
          <a:ln cap="flat" cmpd="sng" w="28575">
            <a:solidFill>
              <a:schemeClr val="lt1"/>
            </a:solidFill>
            <a:prstDash val="solid"/>
            <a:round/>
            <a:headEnd len="med" w="med" type="oval"/>
            <a:tailEnd len="med" w="med" type="none"/>
          </a:ln>
        </p:spPr>
      </p:cxnSp>
      <p:cxnSp>
        <p:nvCxnSpPr>
          <p:cNvPr id="337" name="Google Shape;337;p31"/>
          <p:cNvCxnSpPr>
            <a:endCxn id="338" idx="1"/>
          </p:cNvCxnSpPr>
          <p:nvPr/>
        </p:nvCxnSpPr>
        <p:spPr>
          <a:xfrm flipH="1" rot="10800000">
            <a:off x="-150" y="471850"/>
            <a:ext cx="2757000" cy="4500"/>
          </a:xfrm>
          <a:prstGeom prst="straightConnector1">
            <a:avLst/>
          </a:prstGeom>
          <a:noFill/>
          <a:ln cap="flat" cmpd="sng" w="28575">
            <a:solidFill>
              <a:schemeClr val="lt1"/>
            </a:solidFill>
            <a:prstDash val="solid"/>
            <a:round/>
            <a:headEnd len="med" w="med" type="none"/>
            <a:tailEnd len="med" w="med" type="oval"/>
          </a:ln>
        </p:spPr>
      </p:cxnSp>
      <p:sp>
        <p:nvSpPr>
          <p:cNvPr id="338" name="Google Shape;338;p31"/>
          <p:cNvSpPr txBox="1"/>
          <p:nvPr/>
        </p:nvSpPr>
        <p:spPr>
          <a:xfrm>
            <a:off x="2756850" y="189850"/>
            <a:ext cx="3630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VENDOR VENN DIAGRAM</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grpSp>
        <p:nvGrpSpPr>
          <p:cNvPr id="339" name="Google Shape;339;p31"/>
          <p:cNvGrpSpPr/>
          <p:nvPr/>
        </p:nvGrpSpPr>
        <p:grpSpPr>
          <a:xfrm>
            <a:off x="1787109" y="2234599"/>
            <a:ext cx="2901325" cy="2779702"/>
            <a:chOff x="2986712" y="2158374"/>
            <a:chExt cx="1854000" cy="1854000"/>
          </a:xfrm>
        </p:grpSpPr>
        <p:sp>
          <p:nvSpPr>
            <p:cNvPr id="340" name="Google Shape;340;p31"/>
            <p:cNvSpPr/>
            <p:nvPr/>
          </p:nvSpPr>
          <p:spPr>
            <a:xfrm>
              <a:off x="2986712" y="2158374"/>
              <a:ext cx="1854000" cy="1854000"/>
            </a:xfrm>
            <a:prstGeom prst="ellipse">
              <a:avLst/>
            </a:prstGeom>
            <a:solidFill>
              <a:srgbClr val="FFFFFF"/>
            </a:solidFill>
            <a:ln cap="flat" cmpd="sng" w="28575">
              <a:solidFill>
                <a:srgbClr val="C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txBox="1"/>
            <p:nvPr/>
          </p:nvSpPr>
          <p:spPr>
            <a:xfrm>
              <a:off x="3134188" y="2937027"/>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grpSp>
      <p:sp>
        <p:nvSpPr>
          <p:cNvPr id="342" name="Google Shape;342;p31"/>
          <p:cNvSpPr/>
          <p:nvPr/>
        </p:nvSpPr>
        <p:spPr>
          <a:xfrm>
            <a:off x="3149638" y="805500"/>
            <a:ext cx="2889600" cy="2743200"/>
          </a:xfrm>
          <a:prstGeom prst="ellipse">
            <a:avLst/>
          </a:prstGeom>
          <a:solidFill>
            <a:srgbClr val="FFFFFF"/>
          </a:solidFill>
          <a:ln cap="flat" cmpd="sng" w="28575">
            <a:solidFill>
              <a:srgbClr val="8020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3" name="Google Shape;343;p31"/>
          <p:cNvPicPr preferRelativeResize="0"/>
          <p:nvPr/>
        </p:nvPicPr>
        <p:blipFill>
          <a:blip r:embed="rId3">
            <a:alphaModFix/>
          </a:blip>
          <a:stretch>
            <a:fillRect/>
          </a:stretch>
        </p:blipFill>
        <p:spPr>
          <a:xfrm>
            <a:off x="3016675" y="3103700"/>
            <a:ext cx="481925" cy="481925"/>
          </a:xfrm>
          <a:prstGeom prst="rect">
            <a:avLst/>
          </a:prstGeom>
          <a:noFill/>
          <a:ln>
            <a:noFill/>
          </a:ln>
        </p:spPr>
      </p:pic>
      <p:pic>
        <p:nvPicPr>
          <p:cNvPr id="344" name="Google Shape;344;p31"/>
          <p:cNvPicPr preferRelativeResize="0"/>
          <p:nvPr/>
        </p:nvPicPr>
        <p:blipFill>
          <a:blip r:embed="rId4">
            <a:alphaModFix/>
          </a:blip>
          <a:stretch>
            <a:fillRect/>
          </a:stretch>
        </p:blipFill>
        <p:spPr>
          <a:xfrm>
            <a:off x="3886272" y="3890901"/>
            <a:ext cx="592358" cy="293425"/>
          </a:xfrm>
          <a:prstGeom prst="rect">
            <a:avLst/>
          </a:prstGeom>
          <a:noFill/>
          <a:ln>
            <a:noFill/>
          </a:ln>
        </p:spPr>
      </p:pic>
      <p:pic>
        <p:nvPicPr>
          <p:cNvPr id="345" name="Google Shape;345;p31"/>
          <p:cNvPicPr preferRelativeResize="0"/>
          <p:nvPr/>
        </p:nvPicPr>
        <p:blipFill>
          <a:blip r:embed="rId5">
            <a:alphaModFix/>
          </a:blip>
          <a:stretch>
            <a:fillRect/>
          </a:stretch>
        </p:blipFill>
        <p:spPr>
          <a:xfrm>
            <a:off x="3506900" y="1359700"/>
            <a:ext cx="1089400" cy="388547"/>
          </a:xfrm>
          <a:prstGeom prst="rect">
            <a:avLst/>
          </a:prstGeom>
          <a:noFill/>
          <a:ln>
            <a:noFill/>
          </a:ln>
        </p:spPr>
      </p:pic>
      <p:pic>
        <p:nvPicPr>
          <p:cNvPr id="346" name="Google Shape;346;p31"/>
          <p:cNvPicPr preferRelativeResize="0"/>
          <p:nvPr/>
        </p:nvPicPr>
        <p:blipFill>
          <a:blip r:embed="rId6">
            <a:alphaModFix/>
          </a:blip>
          <a:stretch>
            <a:fillRect/>
          </a:stretch>
        </p:blipFill>
        <p:spPr>
          <a:xfrm>
            <a:off x="2811700" y="3526985"/>
            <a:ext cx="1192615" cy="347326"/>
          </a:xfrm>
          <a:prstGeom prst="rect">
            <a:avLst/>
          </a:prstGeom>
          <a:noFill/>
          <a:ln>
            <a:noFill/>
          </a:ln>
        </p:spPr>
      </p:pic>
      <p:pic>
        <p:nvPicPr>
          <p:cNvPr id="347" name="Google Shape;347;p31"/>
          <p:cNvPicPr preferRelativeResize="0"/>
          <p:nvPr/>
        </p:nvPicPr>
        <p:blipFill>
          <a:blip r:embed="rId7">
            <a:alphaModFix/>
          </a:blip>
          <a:stretch>
            <a:fillRect/>
          </a:stretch>
        </p:blipFill>
        <p:spPr>
          <a:xfrm>
            <a:off x="2811703" y="4357337"/>
            <a:ext cx="1350296" cy="419487"/>
          </a:xfrm>
          <a:prstGeom prst="rect">
            <a:avLst/>
          </a:prstGeom>
          <a:noFill/>
          <a:ln>
            <a:noFill/>
          </a:ln>
        </p:spPr>
      </p:pic>
      <p:pic>
        <p:nvPicPr>
          <p:cNvPr id="348" name="Google Shape;348;p31"/>
          <p:cNvPicPr preferRelativeResize="0"/>
          <p:nvPr/>
        </p:nvPicPr>
        <p:blipFill>
          <a:blip r:embed="rId8">
            <a:alphaModFix/>
          </a:blip>
          <a:stretch>
            <a:fillRect/>
          </a:stretch>
        </p:blipFill>
        <p:spPr>
          <a:xfrm>
            <a:off x="2440665" y="2375392"/>
            <a:ext cx="850603" cy="823538"/>
          </a:xfrm>
          <a:prstGeom prst="rect">
            <a:avLst/>
          </a:prstGeom>
          <a:noFill/>
          <a:ln>
            <a:noFill/>
          </a:ln>
        </p:spPr>
      </p:pic>
      <p:pic>
        <p:nvPicPr>
          <p:cNvPr id="349" name="Google Shape;349;p31"/>
          <p:cNvPicPr preferRelativeResize="0"/>
          <p:nvPr/>
        </p:nvPicPr>
        <p:blipFill rotWithShape="1">
          <a:blip r:embed="rId9">
            <a:alphaModFix/>
          </a:blip>
          <a:srcRect b="33921" l="0" r="0" t="34900"/>
          <a:stretch/>
        </p:blipFill>
        <p:spPr>
          <a:xfrm>
            <a:off x="2097150" y="3933176"/>
            <a:ext cx="1409750" cy="394400"/>
          </a:xfrm>
          <a:prstGeom prst="rect">
            <a:avLst/>
          </a:prstGeom>
          <a:noFill/>
          <a:ln>
            <a:noFill/>
          </a:ln>
        </p:spPr>
      </p:pic>
      <p:pic>
        <p:nvPicPr>
          <p:cNvPr id="350" name="Google Shape;350;p31"/>
          <p:cNvPicPr preferRelativeResize="0"/>
          <p:nvPr/>
        </p:nvPicPr>
        <p:blipFill>
          <a:blip r:embed="rId10">
            <a:alphaModFix/>
          </a:blip>
          <a:stretch>
            <a:fillRect/>
          </a:stretch>
        </p:blipFill>
        <p:spPr>
          <a:xfrm>
            <a:off x="1941624" y="3103050"/>
            <a:ext cx="714325" cy="714325"/>
          </a:xfrm>
          <a:prstGeom prst="rect">
            <a:avLst/>
          </a:prstGeom>
          <a:noFill/>
          <a:ln>
            <a:noFill/>
          </a:ln>
        </p:spPr>
      </p:pic>
      <p:pic>
        <p:nvPicPr>
          <p:cNvPr id="351" name="Google Shape;351;p31"/>
          <p:cNvPicPr preferRelativeResize="0"/>
          <p:nvPr/>
        </p:nvPicPr>
        <p:blipFill rotWithShape="1">
          <a:blip r:embed="rId11">
            <a:alphaModFix/>
          </a:blip>
          <a:srcRect b="24035" l="0" r="0" t="16631"/>
          <a:stretch/>
        </p:blipFill>
        <p:spPr>
          <a:xfrm>
            <a:off x="3215075" y="1914924"/>
            <a:ext cx="1192624" cy="707690"/>
          </a:xfrm>
          <a:prstGeom prst="rect">
            <a:avLst/>
          </a:prstGeom>
          <a:noFill/>
          <a:ln>
            <a:noFill/>
          </a:ln>
        </p:spPr>
      </p:pic>
      <p:pic>
        <p:nvPicPr>
          <p:cNvPr id="352" name="Google Shape;352;p31"/>
          <p:cNvPicPr preferRelativeResize="0"/>
          <p:nvPr/>
        </p:nvPicPr>
        <p:blipFill rotWithShape="1">
          <a:blip r:embed="rId12">
            <a:alphaModFix/>
          </a:blip>
          <a:srcRect b="25118" l="0" r="0" t="19638"/>
          <a:stretch/>
        </p:blipFill>
        <p:spPr>
          <a:xfrm>
            <a:off x="4186590" y="1704981"/>
            <a:ext cx="1726575" cy="567742"/>
          </a:xfrm>
          <a:prstGeom prst="rect">
            <a:avLst/>
          </a:prstGeom>
          <a:noFill/>
          <a:ln>
            <a:noFill/>
          </a:ln>
        </p:spPr>
      </p:pic>
      <p:pic>
        <p:nvPicPr>
          <p:cNvPr id="353" name="Google Shape;353;p31"/>
          <p:cNvPicPr preferRelativeResize="0"/>
          <p:nvPr/>
        </p:nvPicPr>
        <p:blipFill>
          <a:blip r:embed="rId13">
            <a:alphaModFix/>
          </a:blip>
          <a:stretch>
            <a:fillRect/>
          </a:stretch>
        </p:blipFill>
        <p:spPr>
          <a:xfrm>
            <a:off x="4688422" y="1329327"/>
            <a:ext cx="887563" cy="403450"/>
          </a:xfrm>
          <a:prstGeom prst="rect">
            <a:avLst/>
          </a:prstGeom>
          <a:noFill/>
          <a:ln>
            <a:noFill/>
          </a:ln>
        </p:spPr>
      </p:pic>
      <p:pic>
        <p:nvPicPr>
          <p:cNvPr id="354" name="Google Shape;354;p31"/>
          <p:cNvPicPr preferRelativeResize="0"/>
          <p:nvPr/>
        </p:nvPicPr>
        <p:blipFill>
          <a:blip r:embed="rId14">
            <a:alphaModFix/>
          </a:blip>
          <a:stretch>
            <a:fillRect/>
          </a:stretch>
        </p:blipFill>
        <p:spPr>
          <a:xfrm>
            <a:off x="3601400" y="2710783"/>
            <a:ext cx="968076" cy="397342"/>
          </a:xfrm>
          <a:prstGeom prst="rect">
            <a:avLst/>
          </a:prstGeom>
          <a:noFill/>
          <a:ln>
            <a:noFill/>
          </a:ln>
        </p:spPr>
      </p:pic>
      <p:pic>
        <p:nvPicPr>
          <p:cNvPr id="355" name="Google Shape;355;p31"/>
          <p:cNvPicPr preferRelativeResize="0"/>
          <p:nvPr/>
        </p:nvPicPr>
        <p:blipFill>
          <a:blip r:embed="rId15">
            <a:alphaModFix/>
          </a:blip>
          <a:stretch>
            <a:fillRect/>
          </a:stretch>
        </p:blipFill>
        <p:spPr>
          <a:xfrm>
            <a:off x="4110400" y="930375"/>
            <a:ext cx="968075" cy="394400"/>
          </a:xfrm>
          <a:prstGeom prst="rect">
            <a:avLst/>
          </a:prstGeom>
          <a:noFill/>
          <a:ln>
            <a:noFill/>
          </a:ln>
        </p:spPr>
      </p:pic>
      <p:sp>
        <p:nvSpPr>
          <p:cNvPr id="356" name="Google Shape;356;p31"/>
          <p:cNvSpPr/>
          <p:nvPr/>
        </p:nvSpPr>
        <p:spPr>
          <a:xfrm>
            <a:off x="4548152" y="2189685"/>
            <a:ext cx="2898600" cy="2779800"/>
          </a:xfrm>
          <a:prstGeom prst="ellipse">
            <a:avLst/>
          </a:prstGeom>
          <a:solidFill>
            <a:srgbClr val="FFFFFF"/>
          </a:solidFill>
          <a:ln cap="flat" cmpd="sng" w="28575">
            <a:solidFill>
              <a:srgbClr val="B02C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7" name="Google Shape;357;p31"/>
          <p:cNvPicPr preferRelativeResize="0"/>
          <p:nvPr/>
        </p:nvPicPr>
        <p:blipFill>
          <a:blip r:embed="rId16">
            <a:alphaModFix/>
          </a:blip>
          <a:stretch>
            <a:fillRect/>
          </a:stretch>
        </p:blipFill>
        <p:spPr>
          <a:xfrm>
            <a:off x="5000168" y="3857192"/>
            <a:ext cx="481939" cy="546372"/>
          </a:xfrm>
          <a:prstGeom prst="rect">
            <a:avLst/>
          </a:prstGeom>
          <a:noFill/>
          <a:ln>
            <a:noFill/>
          </a:ln>
        </p:spPr>
      </p:pic>
      <p:pic>
        <p:nvPicPr>
          <p:cNvPr id="358" name="Google Shape;358;p31"/>
          <p:cNvPicPr preferRelativeResize="0"/>
          <p:nvPr/>
        </p:nvPicPr>
        <p:blipFill>
          <a:blip r:embed="rId17">
            <a:alphaModFix/>
          </a:blip>
          <a:stretch>
            <a:fillRect/>
          </a:stretch>
        </p:blipFill>
        <p:spPr>
          <a:xfrm>
            <a:off x="6016615" y="2550159"/>
            <a:ext cx="1124573" cy="546374"/>
          </a:xfrm>
          <a:prstGeom prst="rect">
            <a:avLst/>
          </a:prstGeom>
          <a:noFill/>
          <a:ln>
            <a:noFill/>
          </a:ln>
        </p:spPr>
      </p:pic>
      <p:pic>
        <p:nvPicPr>
          <p:cNvPr id="359" name="Google Shape;359;p31"/>
          <p:cNvPicPr preferRelativeResize="0"/>
          <p:nvPr/>
        </p:nvPicPr>
        <p:blipFill>
          <a:blip r:embed="rId13">
            <a:alphaModFix/>
          </a:blip>
          <a:stretch>
            <a:fillRect/>
          </a:stretch>
        </p:blipFill>
        <p:spPr>
          <a:xfrm>
            <a:off x="6003654" y="3678061"/>
            <a:ext cx="1060202" cy="546375"/>
          </a:xfrm>
          <a:prstGeom prst="rect">
            <a:avLst/>
          </a:prstGeom>
          <a:noFill/>
          <a:ln>
            <a:noFill/>
          </a:ln>
        </p:spPr>
      </p:pic>
      <p:pic>
        <p:nvPicPr>
          <p:cNvPr id="360" name="Google Shape;360;p31"/>
          <p:cNvPicPr preferRelativeResize="0"/>
          <p:nvPr/>
        </p:nvPicPr>
        <p:blipFill>
          <a:blip r:embed="rId18">
            <a:alphaModFix/>
          </a:blip>
          <a:stretch>
            <a:fillRect/>
          </a:stretch>
        </p:blipFill>
        <p:spPr>
          <a:xfrm>
            <a:off x="6307675" y="3159006"/>
            <a:ext cx="887550" cy="397720"/>
          </a:xfrm>
          <a:prstGeom prst="rect">
            <a:avLst/>
          </a:prstGeom>
          <a:noFill/>
          <a:ln>
            <a:noFill/>
          </a:ln>
        </p:spPr>
      </p:pic>
      <p:pic>
        <p:nvPicPr>
          <p:cNvPr id="361" name="Google Shape;361;p31"/>
          <p:cNvPicPr preferRelativeResize="0"/>
          <p:nvPr/>
        </p:nvPicPr>
        <p:blipFill>
          <a:blip r:embed="rId19">
            <a:alphaModFix/>
          </a:blip>
          <a:stretch>
            <a:fillRect/>
          </a:stretch>
        </p:blipFill>
        <p:spPr>
          <a:xfrm>
            <a:off x="5680663" y="4280087"/>
            <a:ext cx="1089410" cy="338849"/>
          </a:xfrm>
          <a:prstGeom prst="rect">
            <a:avLst/>
          </a:prstGeom>
          <a:noFill/>
          <a:ln>
            <a:noFill/>
          </a:ln>
        </p:spPr>
      </p:pic>
      <p:pic>
        <p:nvPicPr>
          <p:cNvPr id="362" name="Google Shape;362;p31"/>
          <p:cNvPicPr preferRelativeResize="0"/>
          <p:nvPr/>
        </p:nvPicPr>
        <p:blipFill>
          <a:blip r:embed="rId20">
            <a:alphaModFix/>
          </a:blip>
          <a:stretch>
            <a:fillRect/>
          </a:stretch>
        </p:blipFill>
        <p:spPr>
          <a:xfrm>
            <a:off x="4681876" y="3453975"/>
            <a:ext cx="1192624" cy="264081"/>
          </a:xfrm>
          <a:prstGeom prst="rect">
            <a:avLst/>
          </a:prstGeom>
          <a:noFill/>
          <a:ln>
            <a:noFill/>
          </a:ln>
        </p:spPr>
      </p:pic>
      <p:pic>
        <p:nvPicPr>
          <p:cNvPr id="363" name="Google Shape;363;p31"/>
          <p:cNvPicPr preferRelativeResize="0"/>
          <p:nvPr/>
        </p:nvPicPr>
        <p:blipFill>
          <a:blip r:embed="rId21">
            <a:alphaModFix/>
          </a:blip>
          <a:stretch>
            <a:fillRect/>
          </a:stretch>
        </p:blipFill>
        <p:spPr>
          <a:xfrm>
            <a:off x="4898621" y="2929753"/>
            <a:ext cx="1060217" cy="422785"/>
          </a:xfrm>
          <a:prstGeom prst="rect">
            <a:avLst/>
          </a:prstGeom>
          <a:noFill/>
          <a:ln>
            <a:noFill/>
          </a:ln>
        </p:spPr>
      </p:pic>
      <p:pic>
        <p:nvPicPr>
          <p:cNvPr id="364" name="Google Shape;364;p31"/>
          <p:cNvPicPr preferRelativeResize="0"/>
          <p:nvPr/>
        </p:nvPicPr>
        <p:blipFill rotWithShape="1">
          <a:blip r:embed="rId22">
            <a:alphaModFix/>
          </a:blip>
          <a:srcRect b="10783" l="9139" r="8222" t="10791"/>
          <a:stretch/>
        </p:blipFill>
        <p:spPr>
          <a:xfrm>
            <a:off x="5575974" y="2375388"/>
            <a:ext cx="592351" cy="481349"/>
          </a:xfrm>
          <a:prstGeom prst="rect">
            <a:avLst/>
          </a:prstGeom>
          <a:noFill/>
          <a:ln>
            <a:noFill/>
          </a:ln>
        </p:spPr>
      </p:pic>
      <p:sp>
        <p:nvSpPr>
          <p:cNvPr id="365" name="Google Shape;365;p31"/>
          <p:cNvSpPr txBox="1"/>
          <p:nvPr/>
        </p:nvSpPr>
        <p:spPr>
          <a:xfrm>
            <a:off x="59725" y="2740100"/>
            <a:ext cx="18819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CE0000"/>
                </a:solidFill>
                <a:latin typeface="Average"/>
                <a:ea typeface="Average"/>
                <a:cs typeface="Average"/>
                <a:sym typeface="Average"/>
              </a:rPr>
              <a:t>Data Visualization</a:t>
            </a:r>
            <a:endParaRPr b="1" sz="1500">
              <a:solidFill>
                <a:srgbClr val="CE0000"/>
              </a:solidFill>
              <a:latin typeface="Average"/>
              <a:ea typeface="Average"/>
              <a:cs typeface="Average"/>
              <a:sym typeface="Average"/>
            </a:endParaRPr>
          </a:p>
        </p:txBody>
      </p:sp>
      <p:sp>
        <p:nvSpPr>
          <p:cNvPr id="366" name="Google Shape;366;p31"/>
          <p:cNvSpPr txBox="1"/>
          <p:nvPr/>
        </p:nvSpPr>
        <p:spPr>
          <a:xfrm>
            <a:off x="7529025" y="4016725"/>
            <a:ext cx="11925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B02C20"/>
                </a:solidFill>
                <a:latin typeface="Average"/>
                <a:ea typeface="Average"/>
                <a:cs typeface="Average"/>
                <a:sym typeface="Average"/>
              </a:rPr>
              <a:t>Data Lakes</a:t>
            </a:r>
            <a:endParaRPr b="1" sz="1500">
              <a:solidFill>
                <a:srgbClr val="B02C20"/>
              </a:solidFill>
              <a:latin typeface="Average"/>
              <a:ea typeface="Average"/>
              <a:cs typeface="Average"/>
              <a:sym typeface="Average"/>
            </a:endParaRPr>
          </a:p>
        </p:txBody>
      </p:sp>
      <p:sp>
        <p:nvSpPr>
          <p:cNvPr id="367" name="Google Shape;367;p31"/>
          <p:cNvSpPr txBox="1"/>
          <p:nvPr/>
        </p:nvSpPr>
        <p:spPr>
          <a:xfrm>
            <a:off x="5913175" y="1017950"/>
            <a:ext cx="20280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802017"/>
                </a:solidFill>
                <a:latin typeface="Average"/>
                <a:ea typeface="Average"/>
                <a:cs typeface="Average"/>
                <a:sym typeface="Average"/>
              </a:rPr>
              <a:t>Machine Learning</a:t>
            </a:r>
            <a:endParaRPr b="1" sz="1500">
              <a:solidFill>
                <a:srgbClr val="802017"/>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 name="Shape 65"/>
        <p:cNvGrpSpPr/>
        <p:nvPr/>
      </p:nvGrpSpPr>
      <p:grpSpPr>
        <a:xfrm>
          <a:off x="0" y="0"/>
          <a:ext cx="0" cy="0"/>
          <a:chOff x="0" y="0"/>
          <a:chExt cx="0" cy="0"/>
        </a:xfrm>
      </p:grpSpPr>
      <p:cxnSp>
        <p:nvCxnSpPr>
          <p:cNvPr id="66" name="Google Shape;66;p14"/>
          <p:cNvCxnSpPr>
            <a:stCxn id="67"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68" name="Google Shape;68;p14"/>
          <p:cNvCxnSpPr>
            <a:endCxn id="67"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67" name="Google Shape;67;p14"/>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69" name="Google Shape;69;p14"/>
          <p:cNvSpPr/>
          <p:nvPr/>
        </p:nvSpPr>
        <p:spPr>
          <a:xfrm>
            <a:off x="0" y="786525"/>
            <a:ext cx="1593600" cy="765900"/>
          </a:xfrm>
          <a:prstGeom prst="chevron">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Average"/>
              <a:ea typeface="Average"/>
              <a:cs typeface="Average"/>
              <a:sym typeface="Average"/>
            </a:endParaRPr>
          </a:p>
        </p:txBody>
      </p:sp>
      <p:sp>
        <p:nvSpPr>
          <p:cNvPr id="70" name="Google Shape;70;p14"/>
          <p:cNvSpPr/>
          <p:nvPr/>
        </p:nvSpPr>
        <p:spPr>
          <a:xfrm>
            <a:off x="1312825" y="786525"/>
            <a:ext cx="1552200" cy="765900"/>
          </a:xfrm>
          <a:prstGeom prst="chevron">
            <a:avLst>
              <a:gd fmla="val 50000" name="adj"/>
            </a:avLst>
          </a:prstGeom>
          <a:solidFill>
            <a:srgbClr val="99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100">
              <a:solidFill>
                <a:srgbClr val="FFFFFF"/>
              </a:solidFill>
              <a:latin typeface="Average"/>
              <a:ea typeface="Average"/>
              <a:cs typeface="Average"/>
              <a:sym typeface="Average"/>
            </a:endParaRPr>
          </a:p>
        </p:txBody>
      </p:sp>
      <p:sp>
        <p:nvSpPr>
          <p:cNvPr id="71" name="Google Shape;71;p14"/>
          <p:cNvSpPr/>
          <p:nvPr/>
        </p:nvSpPr>
        <p:spPr>
          <a:xfrm>
            <a:off x="2569000" y="786525"/>
            <a:ext cx="1552200" cy="765900"/>
          </a:xfrm>
          <a:prstGeom prst="chevron">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3816600" y="786525"/>
            <a:ext cx="1552200" cy="765900"/>
          </a:xfrm>
          <a:prstGeom prst="chevron">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5080400" y="786525"/>
            <a:ext cx="1552200" cy="765900"/>
          </a:xfrm>
          <a:prstGeom prst="chevron">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6341400" y="786525"/>
            <a:ext cx="1552200" cy="765900"/>
          </a:xfrm>
          <a:prstGeom prst="chevron">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7591800" y="786525"/>
            <a:ext cx="1552200" cy="765900"/>
          </a:xfrm>
          <a:prstGeom prst="chevron">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6" name="Google Shape;76;p14"/>
          <p:cNvGraphicFramePr/>
          <p:nvPr/>
        </p:nvGraphicFramePr>
        <p:xfrm>
          <a:off x="95163" y="1619263"/>
          <a:ext cx="3000000" cy="3000000"/>
        </p:xfrm>
        <a:graphic>
          <a:graphicData uri="http://schemas.openxmlformats.org/drawingml/2006/table">
            <a:tbl>
              <a:tblPr>
                <a:noFill/>
                <a:tableStyleId>{CBE4B722-C137-4100-83B7-86B0CFFE1A5E}</a:tableStyleId>
              </a:tblPr>
              <a:tblGrid>
                <a:gridCol w="1217225"/>
                <a:gridCol w="1332850"/>
                <a:gridCol w="1236875"/>
                <a:gridCol w="1275100"/>
                <a:gridCol w="1300275"/>
                <a:gridCol w="1249975"/>
                <a:gridCol w="1286825"/>
              </a:tblGrid>
              <a:tr h="671150">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Foundation Mission Statement</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Previewing Big Data </a:t>
                      </a:r>
                      <a:r>
                        <a:rPr b="1" lang="en" sz="1000">
                          <a:latin typeface="Helvetica Neue"/>
                          <a:ea typeface="Helvetica Neue"/>
                          <a:cs typeface="Helvetica Neue"/>
                          <a:sym typeface="Helvetica Neue"/>
                        </a:rPr>
                        <a:t>Assessments</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Gartner Technology Hype Cycle</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As-Is Architecture</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Vendor Venn Diagram</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Data Lakes Top 3 Vendors &amp; Magic Quadrant</a:t>
                      </a:r>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Risks &amp; Pitfalls</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r>
              <a:tr h="800950">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Background</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marR="0" rtl="0" algn="ctr">
                        <a:lnSpc>
                          <a:spcPct val="100000"/>
                        </a:lnSpc>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marR="0" rtl="0" algn="ctr">
                        <a:lnSpc>
                          <a:spcPct val="100000"/>
                        </a:lnSpc>
                        <a:spcBef>
                          <a:spcPts val="0"/>
                        </a:spcBef>
                        <a:spcAft>
                          <a:spcPts val="0"/>
                        </a:spcAft>
                        <a:buNone/>
                      </a:pPr>
                      <a:r>
                        <a:rPr b="1" lang="en" sz="1000">
                          <a:latin typeface="Helvetica Neue"/>
                          <a:ea typeface="Helvetica Neue"/>
                          <a:cs typeface="Helvetica Neue"/>
                          <a:sym typeface="Helvetica Neue"/>
                        </a:rPr>
                        <a:t>Our Technology Hype Cycle</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marR="0" rtl="0" algn="ctr">
                        <a:lnSpc>
                          <a:spcPct val="100000"/>
                        </a:lnSpc>
                        <a:spcBef>
                          <a:spcPts val="0"/>
                        </a:spcBef>
                        <a:spcAft>
                          <a:spcPts val="0"/>
                        </a:spcAft>
                        <a:buNone/>
                      </a:pPr>
                      <a:r>
                        <a:rPr b="1" lang="en" sz="1000">
                          <a:latin typeface="Helvetica Neue"/>
                          <a:ea typeface="Helvetica Neue"/>
                          <a:cs typeface="Helvetica Neue"/>
                          <a:sym typeface="Helvetica Neue"/>
                        </a:rPr>
                        <a:t>To-Be Architecture</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marR="0" rtl="0" algn="ctr">
                        <a:lnSpc>
                          <a:spcPct val="100000"/>
                        </a:lnSpc>
                        <a:spcBef>
                          <a:spcPts val="0"/>
                        </a:spcBef>
                        <a:spcAft>
                          <a:spcPts val="0"/>
                        </a:spcAft>
                        <a:buNone/>
                      </a:pPr>
                      <a:r>
                        <a:rPr b="1" lang="en" sz="1000">
                          <a:latin typeface="Helvetica Neue"/>
                          <a:ea typeface="Helvetica Neue"/>
                          <a:cs typeface="Helvetica Neue"/>
                          <a:sym typeface="Helvetica Neue"/>
                        </a:rPr>
                        <a:t>Data Lakes</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Machine Learning Top 3 Vendors &amp; Magic Quadrant</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marR="0" rtl="0" algn="ctr">
                        <a:lnSpc>
                          <a:spcPct val="100000"/>
                        </a:lnSpc>
                        <a:spcBef>
                          <a:spcPts val="0"/>
                        </a:spcBef>
                        <a:spcAft>
                          <a:spcPts val="0"/>
                        </a:spcAft>
                        <a:buNone/>
                      </a:pPr>
                      <a:r>
                        <a:rPr b="1" lang="en" sz="1000">
                          <a:latin typeface="Helvetica Neue"/>
                          <a:ea typeface="Helvetica Neue"/>
                          <a:cs typeface="Helvetica Neue"/>
                          <a:sym typeface="Helvetica Neue"/>
                        </a:rPr>
                        <a:t>References</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r>
              <a:tr h="800950">
                <a:tc>
                  <a:txBody>
                    <a:bodyPr/>
                    <a:lstStyle/>
                    <a:p>
                      <a:pPr indent="0" lvl="0" marL="0" marR="0" rtl="0" algn="ctr">
                        <a:lnSpc>
                          <a:spcPct val="100000"/>
                        </a:lnSpc>
                        <a:spcBef>
                          <a:spcPts val="0"/>
                        </a:spcBef>
                        <a:spcAft>
                          <a:spcPts val="0"/>
                        </a:spcAft>
                        <a:buNone/>
                      </a:pPr>
                      <a:r>
                        <a:rPr b="1" lang="en" sz="1000">
                          <a:latin typeface="Helvetica Neue"/>
                          <a:ea typeface="Helvetica Neue"/>
                          <a:cs typeface="Helvetica Neue"/>
                          <a:sym typeface="Helvetica Neue"/>
                        </a:rPr>
                        <a:t>SWOT Analysis</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marR="0" rtl="0" algn="ctr">
                        <a:lnSpc>
                          <a:spcPct val="100000"/>
                        </a:lnSpc>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marR="0" rtl="0" algn="ctr">
                        <a:lnSpc>
                          <a:spcPct val="100000"/>
                        </a:lnSpc>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Machine Learning</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Data Visualization Top 3 Vendors &amp; Magic Quadrant</a:t>
                      </a:r>
                      <a:endParaRPr b="1" sz="1000">
                        <a:latin typeface="Helvetica Neue"/>
                        <a:ea typeface="Helvetica Neue"/>
                        <a:cs typeface="Helvetica Neue"/>
                        <a:sym typeface="Helvetica Neue"/>
                      </a:endParaRPr>
                    </a:p>
                    <a:p>
                      <a:pPr indent="0" lvl="0" marL="0" rtl="0" algn="l">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r>
              <a:tr h="552450">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Our Goal</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Data Visualization</a:t>
                      </a:r>
                      <a:endParaRPr b="1" sz="1000">
                        <a:latin typeface="Helvetica Neue"/>
                        <a:ea typeface="Helvetica Neue"/>
                        <a:cs typeface="Helvetica Neue"/>
                        <a:sym typeface="Helvetica Neue"/>
                      </a:endParaRPr>
                    </a:p>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DC1BA"/>
                    </a:solidFill>
                  </a:tcPr>
                </a:tc>
              </a:tr>
              <a:tr h="552450">
                <a:tc>
                  <a:txBody>
                    <a:bodyPr/>
                    <a:lstStyle/>
                    <a:p>
                      <a:pPr indent="0" lvl="0" marL="0" rtl="0" algn="ctr">
                        <a:spcBef>
                          <a:spcPts val="0"/>
                        </a:spcBef>
                        <a:spcAft>
                          <a:spcPts val="0"/>
                        </a:spcAft>
                        <a:buNone/>
                      </a:pPr>
                      <a:r>
                        <a:rPr b="1" lang="en" sz="1000">
                          <a:latin typeface="Helvetica Neue"/>
                          <a:ea typeface="Helvetica Neue"/>
                          <a:cs typeface="Helvetica Neue"/>
                          <a:sym typeface="Helvetica Neue"/>
                        </a:rPr>
                        <a:t>Key Attributes &amp; Data Elements</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c>
                  <a:txBody>
                    <a:bodyPr/>
                    <a:lstStyle/>
                    <a:p>
                      <a:pPr indent="0" lvl="0" marL="0" rtl="0" algn="ctr">
                        <a:spcBef>
                          <a:spcPts val="0"/>
                        </a:spcBef>
                        <a:spcAft>
                          <a:spcPts val="0"/>
                        </a:spcAft>
                        <a:buNone/>
                      </a:pPr>
                      <a:r>
                        <a:t/>
                      </a:r>
                      <a:endParaRPr b="1" sz="1000">
                        <a:latin typeface="Helvetica Neue"/>
                        <a:ea typeface="Helvetica Neue"/>
                        <a:cs typeface="Helvetica Neue"/>
                        <a:sym typeface="Helvetica Neu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C0000">
                        <a:alpha val="66150"/>
                      </a:srgbClr>
                    </a:solidFill>
                  </a:tcPr>
                </a:tc>
              </a:tr>
            </a:tbl>
          </a:graphicData>
        </a:graphic>
      </p:graphicFrame>
      <p:sp>
        <p:nvSpPr>
          <p:cNvPr id="77" name="Google Shape;77;p14"/>
          <p:cNvSpPr txBox="1"/>
          <p:nvPr/>
        </p:nvSpPr>
        <p:spPr>
          <a:xfrm>
            <a:off x="360625" y="1081125"/>
            <a:ext cx="1080000" cy="32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Foundation Overview</a:t>
            </a: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100">
              <a:solidFill>
                <a:srgbClr val="B8293D"/>
              </a:solidFill>
              <a:latin typeface="Average"/>
              <a:ea typeface="Average"/>
              <a:cs typeface="Average"/>
              <a:sym typeface="Average"/>
            </a:endParaRPr>
          </a:p>
        </p:txBody>
      </p:sp>
      <p:sp>
        <p:nvSpPr>
          <p:cNvPr id="78" name="Google Shape;78;p14"/>
          <p:cNvSpPr txBox="1"/>
          <p:nvPr/>
        </p:nvSpPr>
        <p:spPr>
          <a:xfrm>
            <a:off x="1559963" y="983313"/>
            <a:ext cx="1224300" cy="52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100">
                <a:solidFill>
                  <a:srgbClr val="FFFFFF"/>
                </a:solidFill>
                <a:latin typeface="Open Sans"/>
                <a:ea typeface="Open Sans"/>
                <a:cs typeface="Open Sans"/>
                <a:sym typeface="Open Sans"/>
              </a:rPr>
              <a:t>Big</a:t>
            </a:r>
            <a:r>
              <a:rPr lang="en" sz="1100">
                <a:solidFill>
                  <a:srgbClr val="B8293D"/>
                </a:solidFill>
                <a:latin typeface="Open Sans"/>
                <a:ea typeface="Open Sans"/>
                <a:cs typeface="Open Sans"/>
                <a:sym typeface="Open Sans"/>
              </a:rPr>
              <a:t> </a:t>
            </a:r>
            <a:r>
              <a:rPr lang="en" sz="1100">
                <a:solidFill>
                  <a:srgbClr val="FFFFFF"/>
                </a:solidFill>
                <a:latin typeface="Open Sans"/>
                <a:ea typeface="Open Sans"/>
                <a:cs typeface="Open Sans"/>
                <a:sym typeface="Open Sans"/>
              </a:rPr>
              <a:t>Data</a:t>
            </a:r>
            <a:r>
              <a:rPr lang="en" sz="1100">
                <a:solidFill>
                  <a:srgbClr val="B8293D"/>
                </a:solidFill>
                <a:latin typeface="Open Sans"/>
                <a:ea typeface="Open Sans"/>
                <a:cs typeface="Open Sans"/>
                <a:sym typeface="Open Sans"/>
              </a:rPr>
              <a:t> </a:t>
            </a:r>
            <a:r>
              <a:rPr lang="en" sz="1100">
                <a:solidFill>
                  <a:srgbClr val="FFFFFF"/>
                </a:solidFill>
                <a:latin typeface="Open Sans"/>
                <a:ea typeface="Open Sans"/>
                <a:cs typeface="Open Sans"/>
                <a:sym typeface="Open Sans"/>
              </a:rPr>
              <a:t>Assessments</a:t>
            </a:r>
            <a:endParaRPr b="1" sz="1100">
              <a:solidFill>
                <a:srgbClr val="B8293D"/>
              </a:solidFill>
              <a:latin typeface="Open Sans"/>
              <a:ea typeface="Open Sans"/>
              <a:cs typeface="Open Sans"/>
              <a:sym typeface="Open Sans"/>
            </a:endParaRPr>
          </a:p>
          <a:p>
            <a:pPr indent="0" lvl="0" marL="0" rtl="0" algn="l">
              <a:spcBef>
                <a:spcPts val="0"/>
              </a:spcBef>
              <a:spcAft>
                <a:spcPts val="0"/>
              </a:spcAft>
              <a:buNone/>
            </a:pPr>
            <a:r>
              <a:t/>
            </a:r>
            <a:endParaRPr sz="1100">
              <a:solidFill>
                <a:srgbClr val="B8293D"/>
              </a:solidFill>
              <a:latin typeface="Average"/>
              <a:ea typeface="Average"/>
              <a:cs typeface="Average"/>
              <a:sym typeface="Average"/>
            </a:endParaRPr>
          </a:p>
        </p:txBody>
      </p:sp>
      <p:sp>
        <p:nvSpPr>
          <p:cNvPr id="79" name="Google Shape;79;p14"/>
          <p:cNvSpPr txBox="1"/>
          <p:nvPr/>
        </p:nvSpPr>
        <p:spPr>
          <a:xfrm>
            <a:off x="5393100" y="898338"/>
            <a:ext cx="1100700" cy="4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Technology Overview</a:t>
            </a: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100">
              <a:solidFill>
                <a:srgbClr val="FFFFFF"/>
              </a:solidFill>
              <a:latin typeface="Open Sans"/>
              <a:ea typeface="Open Sans"/>
              <a:cs typeface="Open Sans"/>
              <a:sym typeface="Open Sans"/>
            </a:endParaRPr>
          </a:p>
        </p:txBody>
      </p:sp>
      <p:sp>
        <p:nvSpPr>
          <p:cNvPr id="80" name="Google Shape;80;p14"/>
          <p:cNvSpPr txBox="1"/>
          <p:nvPr/>
        </p:nvSpPr>
        <p:spPr>
          <a:xfrm>
            <a:off x="4192701" y="972875"/>
            <a:ext cx="10185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Open Sans"/>
                <a:ea typeface="Open Sans"/>
                <a:cs typeface="Open Sans"/>
                <a:sym typeface="Open Sans"/>
              </a:rPr>
              <a:t>Architecture</a:t>
            </a:r>
            <a:endParaRPr sz="1100">
              <a:solidFill>
                <a:srgbClr val="FFFFFF"/>
              </a:solidFill>
              <a:latin typeface="Open Sans"/>
              <a:ea typeface="Open Sans"/>
              <a:cs typeface="Open Sans"/>
              <a:sym typeface="Open Sans"/>
            </a:endParaRPr>
          </a:p>
        </p:txBody>
      </p:sp>
      <p:sp>
        <p:nvSpPr>
          <p:cNvPr id="81" name="Google Shape;81;p14"/>
          <p:cNvSpPr txBox="1"/>
          <p:nvPr/>
        </p:nvSpPr>
        <p:spPr>
          <a:xfrm>
            <a:off x="2909050" y="972896"/>
            <a:ext cx="10083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Hype Cycle</a:t>
            </a: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100">
              <a:solidFill>
                <a:srgbClr val="FFFFFF"/>
              </a:solidFill>
              <a:latin typeface="Average"/>
              <a:ea typeface="Average"/>
              <a:cs typeface="Average"/>
              <a:sym typeface="Average"/>
            </a:endParaRPr>
          </a:p>
        </p:txBody>
      </p:sp>
      <p:sp>
        <p:nvSpPr>
          <p:cNvPr id="82" name="Google Shape;82;p14"/>
          <p:cNvSpPr txBox="1"/>
          <p:nvPr/>
        </p:nvSpPr>
        <p:spPr>
          <a:xfrm>
            <a:off x="6671325" y="889925"/>
            <a:ext cx="1018500" cy="5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Vendor Analysis</a:t>
            </a: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100">
              <a:solidFill>
                <a:srgbClr val="FFFFFF"/>
              </a:solidFill>
              <a:latin typeface="Average"/>
              <a:ea typeface="Average"/>
              <a:cs typeface="Average"/>
              <a:sym typeface="Average"/>
            </a:endParaRPr>
          </a:p>
        </p:txBody>
      </p:sp>
      <p:sp>
        <p:nvSpPr>
          <p:cNvPr id="83" name="Google Shape;83;p14"/>
          <p:cNvSpPr txBox="1"/>
          <p:nvPr/>
        </p:nvSpPr>
        <p:spPr>
          <a:xfrm>
            <a:off x="7893600" y="972875"/>
            <a:ext cx="11007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Conclusion</a:t>
            </a: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100">
              <a:solidFill>
                <a:srgbClr val="FFFFFF"/>
              </a:solidFill>
              <a:latin typeface="Average"/>
              <a:ea typeface="Average"/>
              <a:cs typeface="Average"/>
              <a:sym typeface="Averag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1" name="Shape 371"/>
        <p:cNvGrpSpPr/>
        <p:nvPr/>
      </p:nvGrpSpPr>
      <p:grpSpPr>
        <a:xfrm>
          <a:off x="0" y="0"/>
          <a:ext cx="0" cy="0"/>
          <a:chOff x="0" y="0"/>
          <a:chExt cx="0" cy="0"/>
        </a:xfrm>
      </p:grpSpPr>
      <p:sp>
        <p:nvSpPr>
          <p:cNvPr id="372" name="Google Shape;372;p32"/>
          <p:cNvSpPr/>
          <p:nvPr/>
        </p:nvSpPr>
        <p:spPr>
          <a:xfrm>
            <a:off x="0" y="3873875"/>
            <a:ext cx="9144000" cy="128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32"/>
          <p:cNvPicPr preferRelativeResize="0"/>
          <p:nvPr/>
        </p:nvPicPr>
        <p:blipFill>
          <a:blip r:embed="rId3">
            <a:alphaModFix/>
          </a:blip>
          <a:stretch>
            <a:fillRect/>
          </a:stretch>
        </p:blipFill>
        <p:spPr>
          <a:xfrm>
            <a:off x="1536250" y="4043201"/>
            <a:ext cx="1088246" cy="494675"/>
          </a:xfrm>
          <a:prstGeom prst="rect">
            <a:avLst/>
          </a:prstGeom>
          <a:noFill/>
          <a:ln>
            <a:noFill/>
          </a:ln>
        </p:spPr>
      </p:pic>
      <p:pic>
        <p:nvPicPr>
          <p:cNvPr id="374" name="Google Shape;374;p32"/>
          <p:cNvPicPr preferRelativeResize="0"/>
          <p:nvPr/>
        </p:nvPicPr>
        <p:blipFill>
          <a:blip r:embed="rId4">
            <a:alphaModFix/>
          </a:blip>
          <a:stretch>
            <a:fillRect/>
          </a:stretch>
        </p:blipFill>
        <p:spPr>
          <a:xfrm>
            <a:off x="1424963" y="4680638"/>
            <a:ext cx="1783075" cy="348275"/>
          </a:xfrm>
          <a:prstGeom prst="rect">
            <a:avLst/>
          </a:prstGeom>
          <a:noFill/>
          <a:ln>
            <a:noFill/>
          </a:ln>
        </p:spPr>
      </p:pic>
      <p:pic>
        <p:nvPicPr>
          <p:cNvPr id="375" name="Google Shape;375;p32"/>
          <p:cNvPicPr preferRelativeResize="0"/>
          <p:nvPr/>
        </p:nvPicPr>
        <p:blipFill>
          <a:blip r:embed="rId5">
            <a:alphaModFix/>
          </a:blip>
          <a:stretch>
            <a:fillRect/>
          </a:stretch>
        </p:blipFill>
        <p:spPr>
          <a:xfrm>
            <a:off x="6530362" y="4537875"/>
            <a:ext cx="1628173" cy="572700"/>
          </a:xfrm>
          <a:prstGeom prst="rect">
            <a:avLst/>
          </a:prstGeom>
          <a:noFill/>
          <a:ln>
            <a:noFill/>
          </a:ln>
        </p:spPr>
      </p:pic>
      <p:pic>
        <p:nvPicPr>
          <p:cNvPr id="376" name="Google Shape;376;p32"/>
          <p:cNvPicPr preferRelativeResize="0"/>
          <p:nvPr/>
        </p:nvPicPr>
        <p:blipFill>
          <a:blip r:embed="rId6">
            <a:alphaModFix/>
          </a:blip>
          <a:stretch>
            <a:fillRect/>
          </a:stretch>
        </p:blipFill>
        <p:spPr>
          <a:xfrm>
            <a:off x="7756824" y="3960651"/>
            <a:ext cx="1539576" cy="659800"/>
          </a:xfrm>
          <a:prstGeom prst="rect">
            <a:avLst/>
          </a:prstGeom>
          <a:noFill/>
          <a:ln>
            <a:noFill/>
          </a:ln>
        </p:spPr>
      </p:pic>
      <p:cxnSp>
        <p:nvCxnSpPr>
          <p:cNvPr id="377" name="Google Shape;377;p32"/>
          <p:cNvCxnSpPr>
            <a:stCxn id="378" idx="3"/>
          </p:cNvCxnSpPr>
          <p:nvPr/>
        </p:nvCxnSpPr>
        <p:spPr>
          <a:xfrm>
            <a:off x="5658300" y="373300"/>
            <a:ext cx="3512100" cy="2700"/>
          </a:xfrm>
          <a:prstGeom prst="straightConnector1">
            <a:avLst/>
          </a:prstGeom>
          <a:noFill/>
          <a:ln cap="flat" cmpd="sng" w="28575">
            <a:solidFill>
              <a:schemeClr val="lt1"/>
            </a:solidFill>
            <a:prstDash val="solid"/>
            <a:round/>
            <a:headEnd len="med" w="med" type="oval"/>
            <a:tailEnd len="med" w="med" type="none"/>
          </a:ln>
        </p:spPr>
      </p:cxnSp>
      <p:cxnSp>
        <p:nvCxnSpPr>
          <p:cNvPr id="379" name="Google Shape;379;p32"/>
          <p:cNvCxnSpPr>
            <a:endCxn id="378" idx="1"/>
          </p:cNvCxnSpPr>
          <p:nvPr/>
        </p:nvCxnSpPr>
        <p:spPr>
          <a:xfrm flipH="1" rot="10800000">
            <a:off x="0" y="373300"/>
            <a:ext cx="3485700" cy="4500"/>
          </a:xfrm>
          <a:prstGeom prst="straightConnector1">
            <a:avLst/>
          </a:prstGeom>
          <a:noFill/>
          <a:ln cap="flat" cmpd="sng" w="28575">
            <a:solidFill>
              <a:schemeClr val="lt1"/>
            </a:solidFill>
            <a:prstDash val="solid"/>
            <a:round/>
            <a:headEnd len="med" w="med" type="none"/>
            <a:tailEnd len="med" w="med" type="oval"/>
          </a:ln>
        </p:spPr>
      </p:cxnSp>
      <p:sp>
        <p:nvSpPr>
          <p:cNvPr id="378" name="Google Shape;378;p32"/>
          <p:cNvSpPr txBox="1"/>
          <p:nvPr/>
        </p:nvSpPr>
        <p:spPr>
          <a:xfrm>
            <a:off x="3485700" y="91300"/>
            <a:ext cx="21726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DATA LAKES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pic>
        <p:nvPicPr>
          <p:cNvPr id="380" name="Google Shape;380;p32"/>
          <p:cNvPicPr preferRelativeResize="0"/>
          <p:nvPr/>
        </p:nvPicPr>
        <p:blipFill>
          <a:blip r:embed="rId7">
            <a:alphaModFix/>
          </a:blip>
          <a:stretch>
            <a:fillRect/>
          </a:stretch>
        </p:blipFill>
        <p:spPr>
          <a:xfrm>
            <a:off x="4572001" y="4364130"/>
            <a:ext cx="1669275" cy="659795"/>
          </a:xfrm>
          <a:prstGeom prst="rect">
            <a:avLst/>
          </a:prstGeom>
          <a:noFill/>
          <a:ln>
            <a:noFill/>
          </a:ln>
        </p:spPr>
      </p:pic>
      <p:pic>
        <p:nvPicPr>
          <p:cNvPr id="381" name="Google Shape;381;p32"/>
          <p:cNvPicPr preferRelativeResize="0"/>
          <p:nvPr/>
        </p:nvPicPr>
        <p:blipFill>
          <a:blip r:embed="rId8">
            <a:alphaModFix/>
          </a:blip>
          <a:stretch>
            <a:fillRect/>
          </a:stretch>
        </p:blipFill>
        <p:spPr>
          <a:xfrm>
            <a:off x="3106825" y="4094972"/>
            <a:ext cx="1669273" cy="457977"/>
          </a:xfrm>
          <a:prstGeom prst="rect">
            <a:avLst/>
          </a:prstGeom>
          <a:noFill/>
          <a:ln>
            <a:noFill/>
          </a:ln>
        </p:spPr>
      </p:pic>
      <p:pic>
        <p:nvPicPr>
          <p:cNvPr id="382" name="Google Shape;382;p32"/>
          <p:cNvPicPr preferRelativeResize="0"/>
          <p:nvPr/>
        </p:nvPicPr>
        <p:blipFill rotWithShape="1">
          <a:blip r:embed="rId9">
            <a:alphaModFix/>
          </a:blip>
          <a:srcRect b="10783" l="9139" r="8222" t="10791"/>
          <a:stretch/>
        </p:blipFill>
        <p:spPr>
          <a:xfrm>
            <a:off x="6105200" y="3840250"/>
            <a:ext cx="822150" cy="780201"/>
          </a:xfrm>
          <a:prstGeom prst="rect">
            <a:avLst/>
          </a:prstGeom>
          <a:noFill/>
          <a:ln>
            <a:noFill/>
          </a:ln>
        </p:spPr>
      </p:pic>
      <p:pic>
        <p:nvPicPr>
          <p:cNvPr id="383" name="Google Shape;383;p32"/>
          <p:cNvPicPr preferRelativeResize="0"/>
          <p:nvPr/>
        </p:nvPicPr>
        <p:blipFill>
          <a:blip r:embed="rId10">
            <a:alphaModFix/>
          </a:blip>
          <a:stretch>
            <a:fillRect/>
          </a:stretch>
        </p:blipFill>
        <p:spPr>
          <a:xfrm>
            <a:off x="206138" y="4258611"/>
            <a:ext cx="718499" cy="718479"/>
          </a:xfrm>
          <a:prstGeom prst="rect">
            <a:avLst/>
          </a:prstGeom>
          <a:noFill/>
          <a:ln>
            <a:noFill/>
          </a:ln>
        </p:spPr>
      </p:pic>
      <p:sp>
        <p:nvSpPr>
          <p:cNvPr id="384" name="Google Shape;384;p32"/>
          <p:cNvSpPr txBox="1"/>
          <p:nvPr>
            <p:ph idx="1" type="body"/>
          </p:nvPr>
        </p:nvSpPr>
        <p:spPr>
          <a:xfrm>
            <a:off x="311700" y="1064275"/>
            <a:ext cx="8520600" cy="1915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rgbClr val="000000"/>
                </a:solidFill>
                <a:latin typeface="Open Sans"/>
                <a:ea typeface="Open Sans"/>
                <a:cs typeface="Open Sans"/>
                <a:sym typeface="Open Sans"/>
              </a:rPr>
              <a:t>Data Lakes are </a:t>
            </a:r>
            <a:r>
              <a:rPr lang="en" sz="2000">
                <a:solidFill>
                  <a:srgbClr val="333333"/>
                </a:solidFill>
                <a:latin typeface="Open Sans"/>
                <a:ea typeface="Open Sans"/>
                <a:cs typeface="Open Sans"/>
                <a:sym typeface="Open Sans"/>
              </a:rPr>
              <a:t>centralized repositories that allow the storage of large-scale structured and unstructured data. You can store your data as-is, without having to first structure the data, and run different types of analytics—from dashboards and visualizations to big data processing, real-time analytics, and machine learning to guide better decisions.</a:t>
            </a:r>
            <a:endParaRPr sz="2000">
              <a:solidFill>
                <a:srgbClr val="000000"/>
              </a:solidFill>
              <a:latin typeface="Open Sans"/>
              <a:ea typeface="Open Sans"/>
              <a:cs typeface="Open Sans"/>
              <a:sym typeface="Open Sans"/>
            </a:endParaRPr>
          </a:p>
        </p:txBody>
      </p:sp>
      <p:cxnSp>
        <p:nvCxnSpPr>
          <p:cNvPr id="385" name="Google Shape;385;p32"/>
          <p:cNvCxnSpPr/>
          <p:nvPr/>
        </p:nvCxnSpPr>
        <p:spPr>
          <a:xfrm flipH="1" rot="10800000">
            <a:off x="0" y="3698700"/>
            <a:ext cx="3485700" cy="4500"/>
          </a:xfrm>
          <a:prstGeom prst="straightConnector1">
            <a:avLst/>
          </a:prstGeom>
          <a:noFill/>
          <a:ln cap="flat" cmpd="sng" w="28575">
            <a:solidFill>
              <a:schemeClr val="lt1"/>
            </a:solidFill>
            <a:prstDash val="solid"/>
            <a:round/>
            <a:headEnd len="med" w="med" type="none"/>
            <a:tailEnd len="med" w="med" type="oval"/>
          </a:ln>
        </p:spPr>
      </p:cxnSp>
      <p:cxnSp>
        <p:nvCxnSpPr>
          <p:cNvPr id="386" name="Google Shape;386;p32"/>
          <p:cNvCxnSpPr/>
          <p:nvPr/>
        </p:nvCxnSpPr>
        <p:spPr>
          <a:xfrm>
            <a:off x="5588400" y="3683938"/>
            <a:ext cx="3512100" cy="2700"/>
          </a:xfrm>
          <a:prstGeom prst="straightConnector1">
            <a:avLst/>
          </a:prstGeom>
          <a:noFill/>
          <a:ln cap="flat" cmpd="sng" w="28575">
            <a:solidFill>
              <a:schemeClr val="lt1"/>
            </a:solidFill>
            <a:prstDash val="solid"/>
            <a:round/>
            <a:headEnd len="med" w="med" type="oval"/>
            <a:tailEnd len="med" w="med" type="none"/>
          </a:ln>
        </p:spPr>
      </p:cxnSp>
      <p:sp>
        <p:nvSpPr>
          <p:cNvPr id="387" name="Google Shape;387;p32"/>
          <p:cNvSpPr txBox="1"/>
          <p:nvPr/>
        </p:nvSpPr>
        <p:spPr>
          <a:xfrm>
            <a:off x="3485700" y="3403275"/>
            <a:ext cx="21726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VENDORS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1" name="Shape 391"/>
        <p:cNvGrpSpPr/>
        <p:nvPr/>
      </p:nvGrpSpPr>
      <p:grpSpPr>
        <a:xfrm>
          <a:off x="0" y="0"/>
          <a:ext cx="0" cy="0"/>
          <a:chOff x="0" y="0"/>
          <a:chExt cx="0" cy="0"/>
        </a:xfrm>
      </p:grpSpPr>
      <p:cxnSp>
        <p:nvCxnSpPr>
          <p:cNvPr id="392" name="Google Shape;392;p33"/>
          <p:cNvCxnSpPr/>
          <p:nvPr/>
        </p:nvCxnSpPr>
        <p:spPr>
          <a:xfrm>
            <a:off x="6108750" y="374650"/>
            <a:ext cx="3048300" cy="9000"/>
          </a:xfrm>
          <a:prstGeom prst="straightConnector1">
            <a:avLst/>
          </a:prstGeom>
          <a:noFill/>
          <a:ln cap="flat" cmpd="sng" w="28575">
            <a:solidFill>
              <a:schemeClr val="lt1"/>
            </a:solidFill>
            <a:prstDash val="solid"/>
            <a:round/>
            <a:headEnd len="med" w="med" type="oval"/>
            <a:tailEnd len="med" w="med" type="none"/>
          </a:ln>
        </p:spPr>
      </p:cxnSp>
      <p:cxnSp>
        <p:nvCxnSpPr>
          <p:cNvPr id="393" name="Google Shape;393;p33"/>
          <p:cNvCxnSpPr>
            <a:endCxn id="394" idx="1"/>
          </p:cNvCxnSpPr>
          <p:nvPr/>
        </p:nvCxnSpPr>
        <p:spPr>
          <a:xfrm flipH="1" rot="10800000">
            <a:off x="150" y="374650"/>
            <a:ext cx="3035100" cy="9000"/>
          </a:xfrm>
          <a:prstGeom prst="straightConnector1">
            <a:avLst/>
          </a:prstGeom>
          <a:noFill/>
          <a:ln cap="flat" cmpd="sng" w="28575">
            <a:solidFill>
              <a:schemeClr val="lt1"/>
            </a:solidFill>
            <a:prstDash val="solid"/>
            <a:round/>
            <a:headEnd len="med" w="med" type="none"/>
            <a:tailEnd len="med" w="med" type="oval"/>
          </a:ln>
        </p:spPr>
      </p:cxnSp>
      <p:sp>
        <p:nvSpPr>
          <p:cNvPr id="394" name="Google Shape;394;p33"/>
          <p:cNvSpPr txBox="1"/>
          <p:nvPr/>
        </p:nvSpPr>
        <p:spPr>
          <a:xfrm>
            <a:off x="3035250" y="92650"/>
            <a:ext cx="3073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MACHINE LEARNING</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pic>
        <p:nvPicPr>
          <p:cNvPr id="395" name="Google Shape;395;p33"/>
          <p:cNvPicPr preferRelativeResize="0"/>
          <p:nvPr/>
        </p:nvPicPr>
        <p:blipFill>
          <a:blip r:embed="rId3">
            <a:alphaModFix/>
          </a:blip>
          <a:stretch>
            <a:fillRect/>
          </a:stretch>
        </p:blipFill>
        <p:spPr>
          <a:xfrm>
            <a:off x="907912" y="3468850"/>
            <a:ext cx="2309626" cy="699100"/>
          </a:xfrm>
          <a:prstGeom prst="rect">
            <a:avLst/>
          </a:prstGeom>
          <a:noFill/>
          <a:ln>
            <a:noFill/>
          </a:ln>
        </p:spPr>
      </p:pic>
      <p:pic>
        <p:nvPicPr>
          <p:cNvPr id="396" name="Google Shape;396;p33"/>
          <p:cNvPicPr preferRelativeResize="0"/>
          <p:nvPr/>
        </p:nvPicPr>
        <p:blipFill rotWithShape="1">
          <a:blip r:embed="rId4">
            <a:alphaModFix/>
          </a:blip>
          <a:srcRect b="24035" l="0" r="0" t="16631"/>
          <a:stretch/>
        </p:blipFill>
        <p:spPr>
          <a:xfrm>
            <a:off x="2875500" y="4069012"/>
            <a:ext cx="1713926" cy="1016975"/>
          </a:xfrm>
          <a:prstGeom prst="rect">
            <a:avLst/>
          </a:prstGeom>
          <a:noFill/>
          <a:ln>
            <a:noFill/>
          </a:ln>
        </p:spPr>
      </p:pic>
      <p:pic>
        <p:nvPicPr>
          <p:cNvPr id="397" name="Google Shape;397;p33"/>
          <p:cNvPicPr preferRelativeResize="0"/>
          <p:nvPr/>
        </p:nvPicPr>
        <p:blipFill rotWithShape="1">
          <a:blip r:embed="rId5">
            <a:alphaModFix/>
          </a:blip>
          <a:srcRect b="25118" l="0" r="0" t="19638"/>
          <a:stretch/>
        </p:blipFill>
        <p:spPr>
          <a:xfrm>
            <a:off x="4128313" y="3468851"/>
            <a:ext cx="2126075" cy="699100"/>
          </a:xfrm>
          <a:prstGeom prst="rect">
            <a:avLst/>
          </a:prstGeom>
          <a:noFill/>
          <a:ln>
            <a:noFill/>
          </a:ln>
        </p:spPr>
      </p:pic>
      <p:pic>
        <p:nvPicPr>
          <p:cNvPr id="398" name="Google Shape;398;p33"/>
          <p:cNvPicPr preferRelativeResize="0"/>
          <p:nvPr/>
        </p:nvPicPr>
        <p:blipFill>
          <a:blip r:embed="rId6">
            <a:alphaModFix/>
          </a:blip>
          <a:stretch>
            <a:fillRect/>
          </a:stretch>
        </p:blipFill>
        <p:spPr>
          <a:xfrm>
            <a:off x="5496225" y="4227955"/>
            <a:ext cx="1537971" cy="699100"/>
          </a:xfrm>
          <a:prstGeom prst="rect">
            <a:avLst/>
          </a:prstGeom>
          <a:noFill/>
          <a:ln>
            <a:noFill/>
          </a:ln>
        </p:spPr>
      </p:pic>
      <p:pic>
        <p:nvPicPr>
          <p:cNvPr id="399" name="Google Shape;399;p33"/>
          <p:cNvPicPr preferRelativeResize="0"/>
          <p:nvPr/>
        </p:nvPicPr>
        <p:blipFill>
          <a:blip r:embed="rId7">
            <a:alphaModFix/>
          </a:blip>
          <a:stretch>
            <a:fillRect/>
          </a:stretch>
        </p:blipFill>
        <p:spPr>
          <a:xfrm>
            <a:off x="7165138" y="3616762"/>
            <a:ext cx="1713924" cy="703425"/>
          </a:xfrm>
          <a:prstGeom prst="rect">
            <a:avLst/>
          </a:prstGeom>
          <a:noFill/>
          <a:ln>
            <a:noFill/>
          </a:ln>
        </p:spPr>
      </p:pic>
      <p:pic>
        <p:nvPicPr>
          <p:cNvPr id="400" name="Google Shape;400;p33"/>
          <p:cNvPicPr preferRelativeResize="0"/>
          <p:nvPr/>
        </p:nvPicPr>
        <p:blipFill>
          <a:blip r:embed="rId8">
            <a:alphaModFix/>
          </a:blip>
          <a:stretch>
            <a:fillRect/>
          </a:stretch>
        </p:blipFill>
        <p:spPr>
          <a:xfrm>
            <a:off x="242125" y="4320175"/>
            <a:ext cx="1726582" cy="703425"/>
          </a:xfrm>
          <a:prstGeom prst="rect">
            <a:avLst/>
          </a:prstGeom>
          <a:noFill/>
          <a:ln>
            <a:noFill/>
          </a:ln>
        </p:spPr>
      </p:pic>
      <p:cxnSp>
        <p:nvCxnSpPr>
          <p:cNvPr id="401" name="Google Shape;401;p33"/>
          <p:cNvCxnSpPr/>
          <p:nvPr/>
        </p:nvCxnSpPr>
        <p:spPr>
          <a:xfrm flipH="1" rot="10800000">
            <a:off x="150" y="3189575"/>
            <a:ext cx="3035100" cy="9000"/>
          </a:xfrm>
          <a:prstGeom prst="straightConnector1">
            <a:avLst/>
          </a:prstGeom>
          <a:noFill/>
          <a:ln cap="flat" cmpd="sng" w="28575">
            <a:solidFill>
              <a:schemeClr val="lt1"/>
            </a:solidFill>
            <a:prstDash val="solid"/>
            <a:round/>
            <a:headEnd len="med" w="med" type="none"/>
            <a:tailEnd len="med" w="med" type="oval"/>
          </a:ln>
        </p:spPr>
      </p:cxnSp>
      <p:cxnSp>
        <p:nvCxnSpPr>
          <p:cNvPr id="402" name="Google Shape;402;p33"/>
          <p:cNvCxnSpPr/>
          <p:nvPr/>
        </p:nvCxnSpPr>
        <p:spPr>
          <a:xfrm>
            <a:off x="6108750" y="3189575"/>
            <a:ext cx="3048300" cy="9000"/>
          </a:xfrm>
          <a:prstGeom prst="straightConnector1">
            <a:avLst/>
          </a:prstGeom>
          <a:noFill/>
          <a:ln cap="flat" cmpd="sng" w="28575">
            <a:solidFill>
              <a:schemeClr val="lt1"/>
            </a:solidFill>
            <a:prstDash val="solid"/>
            <a:round/>
            <a:headEnd len="med" w="med" type="oval"/>
            <a:tailEnd len="med" w="med" type="none"/>
          </a:ln>
        </p:spPr>
      </p:cxnSp>
      <p:sp>
        <p:nvSpPr>
          <p:cNvPr id="403" name="Google Shape;403;p33"/>
          <p:cNvSpPr txBox="1"/>
          <p:nvPr/>
        </p:nvSpPr>
        <p:spPr>
          <a:xfrm>
            <a:off x="2981075" y="2912075"/>
            <a:ext cx="3273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VENDORS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404" name="Google Shape;404;p33"/>
          <p:cNvSpPr txBox="1"/>
          <p:nvPr>
            <p:ph idx="1" type="body"/>
          </p:nvPr>
        </p:nvSpPr>
        <p:spPr>
          <a:xfrm>
            <a:off x="262175" y="826463"/>
            <a:ext cx="8711100" cy="1915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rgbClr val="000000"/>
                </a:solidFill>
                <a:latin typeface="Open Sans"/>
                <a:ea typeface="Open Sans"/>
                <a:cs typeface="Open Sans"/>
                <a:sym typeface="Open Sans"/>
              </a:rPr>
              <a:t>Machine learning technology captures the capability of machines to identify patterns and learn from data in order to perform analyses. Machine learning platforms can perform tasks such as data preparation, model building, and application deployment to automate data analyses to be efficient and more effective than ever before.</a:t>
            </a:r>
            <a:endParaRPr sz="2000">
              <a:solidFill>
                <a:srgbClr val="00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8" name="Shape 408"/>
        <p:cNvGrpSpPr/>
        <p:nvPr/>
      </p:nvGrpSpPr>
      <p:grpSpPr>
        <a:xfrm>
          <a:off x="0" y="0"/>
          <a:ext cx="0" cy="0"/>
          <a:chOff x="0" y="0"/>
          <a:chExt cx="0" cy="0"/>
        </a:xfrm>
      </p:grpSpPr>
      <p:cxnSp>
        <p:nvCxnSpPr>
          <p:cNvPr id="409" name="Google Shape;409;p34"/>
          <p:cNvCxnSpPr/>
          <p:nvPr/>
        </p:nvCxnSpPr>
        <p:spPr>
          <a:xfrm>
            <a:off x="6208650" y="374650"/>
            <a:ext cx="2935500" cy="9000"/>
          </a:xfrm>
          <a:prstGeom prst="straightConnector1">
            <a:avLst/>
          </a:prstGeom>
          <a:noFill/>
          <a:ln cap="flat" cmpd="sng" w="28575">
            <a:solidFill>
              <a:schemeClr val="lt1"/>
            </a:solidFill>
            <a:prstDash val="solid"/>
            <a:round/>
            <a:headEnd len="med" w="med" type="oval"/>
            <a:tailEnd len="med" w="med" type="none"/>
          </a:ln>
        </p:spPr>
      </p:cxnSp>
      <p:cxnSp>
        <p:nvCxnSpPr>
          <p:cNvPr id="410" name="Google Shape;410;p34"/>
          <p:cNvCxnSpPr/>
          <p:nvPr/>
        </p:nvCxnSpPr>
        <p:spPr>
          <a:xfrm flipH="1" rot="10800000">
            <a:off x="-13025" y="406700"/>
            <a:ext cx="2948400" cy="9000"/>
          </a:xfrm>
          <a:prstGeom prst="straightConnector1">
            <a:avLst/>
          </a:prstGeom>
          <a:noFill/>
          <a:ln cap="flat" cmpd="sng" w="28575">
            <a:solidFill>
              <a:schemeClr val="lt1"/>
            </a:solidFill>
            <a:prstDash val="solid"/>
            <a:round/>
            <a:headEnd len="med" w="med" type="none"/>
            <a:tailEnd len="med" w="med" type="oval"/>
          </a:ln>
        </p:spPr>
      </p:cxnSp>
      <p:sp>
        <p:nvSpPr>
          <p:cNvPr id="411" name="Google Shape;411;p34"/>
          <p:cNvSpPr txBox="1"/>
          <p:nvPr/>
        </p:nvSpPr>
        <p:spPr>
          <a:xfrm>
            <a:off x="2935350" y="92650"/>
            <a:ext cx="3273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DATA VISUALIZATION</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pic>
        <p:nvPicPr>
          <p:cNvPr id="412" name="Google Shape;412;p34"/>
          <p:cNvPicPr preferRelativeResize="0"/>
          <p:nvPr/>
        </p:nvPicPr>
        <p:blipFill>
          <a:blip r:embed="rId3">
            <a:alphaModFix/>
          </a:blip>
          <a:stretch>
            <a:fillRect/>
          </a:stretch>
        </p:blipFill>
        <p:spPr>
          <a:xfrm>
            <a:off x="308825" y="4143575"/>
            <a:ext cx="3029125" cy="882175"/>
          </a:xfrm>
          <a:prstGeom prst="rect">
            <a:avLst/>
          </a:prstGeom>
          <a:noFill/>
          <a:ln>
            <a:noFill/>
          </a:ln>
        </p:spPr>
      </p:pic>
      <p:pic>
        <p:nvPicPr>
          <p:cNvPr id="413" name="Google Shape;413;p34"/>
          <p:cNvPicPr preferRelativeResize="0"/>
          <p:nvPr/>
        </p:nvPicPr>
        <p:blipFill>
          <a:blip r:embed="rId4">
            <a:alphaModFix/>
          </a:blip>
          <a:stretch>
            <a:fillRect/>
          </a:stretch>
        </p:blipFill>
        <p:spPr>
          <a:xfrm>
            <a:off x="2990825" y="2753800"/>
            <a:ext cx="1511175" cy="1511175"/>
          </a:xfrm>
          <a:prstGeom prst="rect">
            <a:avLst/>
          </a:prstGeom>
          <a:noFill/>
          <a:ln>
            <a:noFill/>
          </a:ln>
        </p:spPr>
      </p:pic>
      <p:pic>
        <p:nvPicPr>
          <p:cNvPr id="414" name="Google Shape;414;p34"/>
          <p:cNvPicPr preferRelativeResize="0"/>
          <p:nvPr/>
        </p:nvPicPr>
        <p:blipFill>
          <a:blip r:embed="rId5">
            <a:alphaModFix/>
          </a:blip>
          <a:stretch>
            <a:fillRect/>
          </a:stretch>
        </p:blipFill>
        <p:spPr>
          <a:xfrm>
            <a:off x="3888198" y="4224225"/>
            <a:ext cx="2320452" cy="720875"/>
          </a:xfrm>
          <a:prstGeom prst="rect">
            <a:avLst/>
          </a:prstGeom>
          <a:noFill/>
          <a:ln>
            <a:noFill/>
          </a:ln>
        </p:spPr>
      </p:pic>
      <p:pic>
        <p:nvPicPr>
          <p:cNvPr id="415" name="Google Shape;415;p34"/>
          <p:cNvPicPr preferRelativeResize="0"/>
          <p:nvPr/>
        </p:nvPicPr>
        <p:blipFill>
          <a:blip r:embed="rId6">
            <a:alphaModFix/>
          </a:blip>
          <a:stretch>
            <a:fillRect/>
          </a:stretch>
        </p:blipFill>
        <p:spPr>
          <a:xfrm>
            <a:off x="5526700" y="3092087"/>
            <a:ext cx="862050" cy="834625"/>
          </a:xfrm>
          <a:prstGeom prst="rect">
            <a:avLst/>
          </a:prstGeom>
          <a:noFill/>
          <a:ln>
            <a:noFill/>
          </a:ln>
        </p:spPr>
      </p:pic>
      <p:pic>
        <p:nvPicPr>
          <p:cNvPr id="416" name="Google Shape;416;p34"/>
          <p:cNvPicPr preferRelativeResize="0"/>
          <p:nvPr/>
        </p:nvPicPr>
        <p:blipFill>
          <a:blip r:embed="rId7">
            <a:alphaModFix/>
          </a:blip>
          <a:stretch>
            <a:fillRect/>
          </a:stretch>
        </p:blipFill>
        <p:spPr>
          <a:xfrm>
            <a:off x="570697" y="3169610"/>
            <a:ext cx="1780963" cy="882175"/>
          </a:xfrm>
          <a:prstGeom prst="rect">
            <a:avLst/>
          </a:prstGeom>
          <a:noFill/>
          <a:ln>
            <a:noFill/>
          </a:ln>
        </p:spPr>
      </p:pic>
      <p:pic>
        <p:nvPicPr>
          <p:cNvPr id="417" name="Google Shape;417;p34"/>
          <p:cNvPicPr preferRelativeResize="0"/>
          <p:nvPr/>
        </p:nvPicPr>
        <p:blipFill>
          <a:blip r:embed="rId8">
            <a:alphaModFix/>
          </a:blip>
          <a:stretch>
            <a:fillRect/>
          </a:stretch>
        </p:blipFill>
        <p:spPr>
          <a:xfrm>
            <a:off x="6698675" y="3468913"/>
            <a:ext cx="2100150" cy="2100150"/>
          </a:xfrm>
          <a:prstGeom prst="rect">
            <a:avLst/>
          </a:prstGeom>
          <a:noFill/>
          <a:ln>
            <a:noFill/>
          </a:ln>
        </p:spPr>
      </p:pic>
      <p:pic>
        <p:nvPicPr>
          <p:cNvPr id="418" name="Google Shape;418;p34"/>
          <p:cNvPicPr preferRelativeResize="0"/>
          <p:nvPr/>
        </p:nvPicPr>
        <p:blipFill>
          <a:blip r:embed="rId9">
            <a:alphaModFix/>
          </a:blip>
          <a:stretch>
            <a:fillRect/>
          </a:stretch>
        </p:blipFill>
        <p:spPr>
          <a:xfrm>
            <a:off x="7197775" y="2905863"/>
            <a:ext cx="1207050" cy="1207050"/>
          </a:xfrm>
          <a:prstGeom prst="rect">
            <a:avLst/>
          </a:prstGeom>
          <a:noFill/>
          <a:ln>
            <a:noFill/>
          </a:ln>
        </p:spPr>
      </p:pic>
      <p:sp>
        <p:nvSpPr>
          <p:cNvPr id="419" name="Google Shape;419;p34"/>
          <p:cNvSpPr txBox="1"/>
          <p:nvPr/>
        </p:nvSpPr>
        <p:spPr>
          <a:xfrm>
            <a:off x="570700" y="812413"/>
            <a:ext cx="7799700" cy="19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Open Sans"/>
                <a:ea typeface="Open Sans"/>
                <a:cs typeface="Open Sans"/>
                <a:sym typeface="Open Sans"/>
              </a:rPr>
              <a:t>Data visualization is the graphical representation of information and data. By using visual elements like charts, graphs, and maps, data visualization tools provide an accessible way to see and understand trends, outliers, and patterns in data.</a:t>
            </a:r>
            <a:endParaRPr sz="2000">
              <a:latin typeface="Open Sans"/>
              <a:ea typeface="Open Sans"/>
              <a:cs typeface="Open Sans"/>
              <a:sym typeface="Open Sans"/>
            </a:endParaRPr>
          </a:p>
        </p:txBody>
      </p:sp>
      <p:cxnSp>
        <p:nvCxnSpPr>
          <p:cNvPr id="420" name="Google Shape;420;p34"/>
          <p:cNvCxnSpPr/>
          <p:nvPr/>
        </p:nvCxnSpPr>
        <p:spPr>
          <a:xfrm flipH="1" rot="10800000">
            <a:off x="-13025" y="2853750"/>
            <a:ext cx="2948400" cy="9000"/>
          </a:xfrm>
          <a:prstGeom prst="straightConnector1">
            <a:avLst/>
          </a:prstGeom>
          <a:noFill/>
          <a:ln cap="flat" cmpd="sng" w="28575">
            <a:solidFill>
              <a:schemeClr val="lt1"/>
            </a:solidFill>
            <a:prstDash val="solid"/>
            <a:round/>
            <a:headEnd len="med" w="med" type="none"/>
            <a:tailEnd len="med" w="med" type="oval"/>
          </a:ln>
        </p:spPr>
      </p:cxnSp>
      <p:cxnSp>
        <p:nvCxnSpPr>
          <p:cNvPr id="421" name="Google Shape;421;p34"/>
          <p:cNvCxnSpPr/>
          <p:nvPr/>
        </p:nvCxnSpPr>
        <p:spPr>
          <a:xfrm>
            <a:off x="6281000" y="2853750"/>
            <a:ext cx="2935500" cy="9000"/>
          </a:xfrm>
          <a:prstGeom prst="straightConnector1">
            <a:avLst/>
          </a:prstGeom>
          <a:noFill/>
          <a:ln cap="flat" cmpd="sng" w="28575">
            <a:solidFill>
              <a:schemeClr val="lt1"/>
            </a:solidFill>
            <a:prstDash val="solid"/>
            <a:round/>
            <a:headEnd len="med" w="med" type="oval"/>
            <a:tailEnd len="med" w="med" type="none"/>
          </a:ln>
        </p:spPr>
      </p:cxnSp>
      <p:sp>
        <p:nvSpPr>
          <p:cNvPr id="422" name="Google Shape;422;p34"/>
          <p:cNvSpPr txBox="1"/>
          <p:nvPr/>
        </p:nvSpPr>
        <p:spPr>
          <a:xfrm>
            <a:off x="2935338" y="2576250"/>
            <a:ext cx="3273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VENDORS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6" name="Shape 426"/>
        <p:cNvGrpSpPr/>
        <p:nvPr/>
      </p:nvGrpSpPr>
      <p:grpSpPr>
        <a:xfrm>
          <a:off x="0" y="0"/>
          <a:ext cx="0" cy="0"/>
          <a:chOff x="0" y="0"/>
          <a:chExt cx="0" cy="0"/>
        </a:xfrm>
      </p:grpSpPr>
      <p:cxnSp>
        <p:nvCxnSpPr>
          <p:cNvPr id="427" name="Google Shape;427;p35"/>
          <p:cNvCxnSpPr>
            <a:stCxn id="428"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429" name="Google Shape;429;p35"/>
          <p:cNvCxnSpPr>
            <a:endCxn id="428"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428" name="Google Shape;428;p35"/>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430" name="Google Shape;430;p35"/>
          <p:cNvSpPr/>
          <p:nvPr/>
        </p:nvSpPr>
        <p:spPr>
          <a:xfrm>
            <a:off x="3307350" y="3562600"/>
            <a:ext cx="2529300" cy="2436000"/>
          </a:xfrm>
          <a:prstGeom prst="ellipse">
            <a:avLst/>
          </a:prstGeom>
          <a:noFill/>
          <a:ln cap="flat" cmpd="sng" w="1143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1" name="Google Shape;431;p35"/>
          <p:cNvPicPr preferRelativeResize="0"/>
          <p:nvPr/>
        </p:nvPicPr>
        <p:blipFill>
          <a:blip r:embed="rId3">
            <a:alphaModFix/>
          </a:blip>
          <a:stretch>
            <a:fillRect/>
          </a:stretch>
        </p:blipFill>
        <p:spPr>
          <a:xfrm>
            <a:off x="3552163" y="3409025"/>
            <a:ext cx="2163020" cy="2436000"/>
          </a:xfrm>
          <a:prstGeom prst="rect">
            <a:avLst/>
          </a:prstGeom>
          <a:noFill/>
          <a:ln>
            <a:noFill/>
          </a:ln>
        </p:spPr>
      </p:pic>
      <p:sp>
        <p:nvSpPr>
          <p:cNvPr id="432" name="Google Shape;432;p35"/>
          <p:cNvSpPr/>
          <p:nvPr/>
        </p:nvSpPr>
        <p:spPr>
          <a:xfrm>
            <a:off x="7378975" y="3497550"/>
            <a:ext cx="1581900" cy="15819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3" name="Google Shape;433;p35"/>
          <p:cNvSpPr/>
          <p:nvPr/>
        </p:nvSpPr>
        <p:spPr>
          <a:xfrm>
            <a:off x="6857725" y="1913400"/>
            <a:ext cx="1581900" cy="1581900"/>
          </a:xfrm>
          <a:prstGeom prst="ellipse">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4" name="Google Shape;434;p35"/>
          <p:cNvSpPr/>
          <p:nvPr/>
        </p:nvSpPr>
        <p:spPr>
          <a:xfrm>
            <a:off x="5502575" y="924925"/>
            <a:ext cx="1581900" cy="1581900"/>
          </a:xfrm>
          <a:prstGeom prst="ellipse">
            <a:avLst/>
          </a:prstGeom>
          <a:solidFill>
            <a:srgbClr val="CC0000">
              <a:alpha val="661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5" name="Google Shape;435;p35"/>
          <p:cNvSpPr/>
          <p:nvPr/>
        </p:nvSpPr>
        <p:spPr>
          <a:xfrm>
            <a:off x="3842725" y="682138"/>
            <a:ext cx="1581900" cy="1581900"/>
          </a:xfrm>
          <a:prstGeom prst="ellipse">
            <a:avLst/>
          </a:prstGeom>
          <a:solidFill>
            <a:srgbClr val="E03333">
              <a:alpha val="907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6" name="Google Shape;436;p35"/>
          <p:cNvSpPr/>
          <p:nvPr/>
        </p:nvSpPr>
        <p:spPr>
          <a:xfrm>
            <a:off x="2182875" y="924925"/>
            <a:ext cx="1581900" cy="1581900"/>
          </a:xfrm>
          <a:prstGeom prst="ellipse">
            <a:avLst/>
          </a:prstGeom>
          <a:solidFill>
            <a:srgbClr val="CE0000">
              <a:alpha val="9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5"/>
          <p:cNvSpPr/>
          <p:nvPr/>
        </p:nvSpPr>
        <p:spPr>
          <a:xfrm>
            <a:off x="827725" y="1913400"/>
            <a:ext cx="1581900" cy="1581900"/>
          </a:xfrm>
          <a:prstGeom prst="ellipse">
            <a:avLst/>
          </a:prstGeom>
          <a:solidFill>
            <a:srgbClr val="B829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8" name="Google Shape;438;p35"/>
          <p:cNvSpPr/>
          <p:nvPr/>
        </p:nvSpPr>
        <p:spPr>
          <a:xfrm>
            <a:off x="306500" y="3495300"/>
            <a:ext cx="1581900" cy="15864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9" name="Google Shape;439;p35"/>
          <p:cNvSpPr txBox="1"/>
          <p:nvPr/>
        </p:nvSpPr>
        <p:spPr>
          <a:xfrm>
            <a:off x="392675" y="3937950"/>
            <a:ext cx="1428000" cy="70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Foundation Overview</a:t>
            </a:r>
            <a:endParaRPr b="1">
              <a:solidFill>
                <a:srgbClr val="FFFFFF"/>
              </a:solidFill>
              <a:latin typeface="Average"/>
              <a:ea typeface="Average"/>
              <a:cs typeface="Average"/>
              <a:sym typeface="Average"/>
            </a:endParaRPr>
          </a:p>
        </p:txBody>
      </p:sp>
      <p:sp>
        <p:nvSpPr>
          <p:cNvPr id="440" name="Google Shape;440;p35"/>
          <p:cNvSpPr txBox="1"/>
          <p:nvPr/>
        </p:nvSpPr>
        <p:spPr>
          <a:xfrm>
            <a:off x="827725" y="2266800"/>
            <a:ext cx="15819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Big Data Assessments</a:t>
            </a:r>
            <a:endParaRPr b="1">
              <a:solidFill>
                <a:srgbClr val="FFFFFF"/>
              </a:solidFill>
              <a:latin typeface="Average"/>
              <a:ea typeface="Average"/>
              <a:cs typeface="Average"/>
              <a:sym typeface="Average"/>
            </a:endParaRPr>
          </a:p>
        </p:txBody>
      </p:sp>
      <p:sp>
        <p:nvSpPr>
          <p:cNvPr id="441" name="Google Shape;441;p35"/>
          <p:cNvSpPr txBox="1"/>
          <p:nvPr/>
        </p:nvSpPr>
        <p:spPr>
          <a:xfrm>
            <a:off x="2260575" y="1487425"/>
            <a:ext cx="14280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Hype Cycle</a:t>
            </a:r>
            <a:endParaRPr b="1">
              <a:solidFill>
                <a:srgbClr val="FFFFFF"/>
              </a:solidFill>
              <a:latin typeface="Average"/>
              <a:ea typeface="Average"/>
              <a:cs typeface="Average"/>
              <a:sym typeface="Average"/>
            </a:endParaRPr>
          </a:p>
        </p:txBody>
      </p:sp>
      <p:sp>
        <p:nvSpPr>
          <p:cNvPr id="442" name="Google Shape;442;p35"/>
          <p:cNvSpPr txBox="1"/>
          <p:nvPr/>
        </p:nvSpPr>
        <p:spPr>
          <a:xfrm>
            <a:off x="3919675" y="1202125"/>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Architecture</a:t>
            </a:r>
            <a:endParaRPr b="1">
              <a:solidFill>
                <a:srgbClr val="FFFFFF"/>
              </a:solidFill>
              <a:latin typeface="Average"/>
              <a:ea typeface="Average"/>
              <a:cs typeface="Average"/>
              <a:sym typeface="Average"/>
            </a:endParaRPr>
          </a:p>
        </p:txBody>
      </p:sp>
      <p:sp>
        <p:nvSpPr>
          <p:cNvPr id="443" name="Google Shape;443;p35"/>
          <p:cNvSpPr txBox="1"/>
          <p:nvPr/>
        </p:nvSpPr>
        <p:spPr>
          <a:xfrm>
            <a:off x="5578775" y="1365322"/>
            <a:ext cx="1428000" cy="70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Technology Overview</a:t>
            </a:r>
            <a:endParaRPr b="1">
              <a:solidFill>
                <a:srgbClr val="FFFFFF"/>
              </a:solidFill>
              <a:latin typeface="Average"/>
              <a:ea typeface="Average"/>
              <a:cs typeface="Average"/>
              <a:sym typeface="Average"/>
            </a:endParaRPr>
          </a:p>
        </p:txBody>
      </p:sp>
      <p:sp>
        <p:nvSpPr>
          <p:cNvPr id="444" name="Google Shape;444;p35"/>
          <p:cNvSpPr txBox="1"/>
          <p:nvPr/>
        </p:nvSpPr>
        <p:spPr>
          <a:xfrm>
            <a:off x="6934675" y="234300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Vendor Analysis</a:t>
            </a:r>
            <a:endParaRPr b="1">
              <a:solidFill>
                <a:srgbClr val="FFFFFF"/>
              </a:solidFill>
              <a:latin typeface="Average"/>
              <a:ea typeface="Average"/>
              <a:cs typeface="Average"/>
              <a:sym typeface="Average"/>
            </a:endParaRPr>
          </a:p>
        </p:txBody>
      </p:sp>
      <p:sp>
        <p:nvSpPr>
          <p:cNvPr id="445" name="Google Shape;445;p35"/>
          <p:cNvSpPr/>
          <p:nvPr/>
        </p:nvSpPr>
        <p:spPr>
          <a:xfrm rot="3550066">
            <a:off x="6022406" y="3202857"/>
            <a:ext cx="252738" cy="1146611"/>
          </a:xfrm>
          <a:prstGeom prst="flowChartExtract">
            <a:avLst/>
          </a:prstGeom>
          <a:solidFill>
            <a:srgbClr val="B8293D"/>
          </a:solidFill>
          <a:ln cap="flat" cmpd="sng" w="9525">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5"/>
          <p:cNvSpPr txBox="1"/>
          <p:nvPr/>
        </p:nvSpPr>
        <p:spPr>
          <a:xfrm>
            <a:off x="7502325" y="4006500"/>
            <a:ext cx="1360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Conclusion</a:t>
            </a:r>
            <a:endParaRPr b="1">
              <a:solidFill>
                <a:schemeClr val="dk1"/>
              </a:solidFill>
              <a:latin typeface="Average"/>
              <a:ea typeface="Average"/>
              <a:cs typeface="Average"/>
              <a:sym typeface="Average"/>
            </a:endParaRPr>
          </a:p>
          <a:p>
            <a:pPr indent="0" lvl="0" marL="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0" name="Shape 450"/>
        <p:cNvGrpSpPr/>
        <p:nvPr/>
      </p:nvGrpSpPr>
      <p:grpSpPr>
        <a:xfrm>
          <a:off x="0" y="0"/>
          <a:ext cx="0" cy="0"/>
          <a:chOff x="0" y="0"/>
          <a:chExt cx="0" cy="0"/>
        </a:xfrm>
      </p:grpSpPr>
      <p:pic>
        <p:nvPicPr>
          <p:cNvPr id="451" name="Google Shape;451;p36"/>
          <p:cNvPicPr preferRelativeResize="0"/>
          <p:nvPr/>
        </p:nvPicPr>
        <p:blipFill>
          <a:blip r:embed="rId3">
            <a:alphaModFix/>
          </a:blip>
          <a:stretch>
            <a:fillRect/>
          </a:stretch>
        </p:blipFill>
        <p:spPr>
          <a:xfrm>
            <a:off x="5699281" y="1671304"/>
            <a:ext cx="2575610" cy="503075"/>
          </a:xfrm>
          <a:prstGeom prst="rect">
            <a:avLst/>
          </a:prstGeom>
          <a:noFill/>
          <a:ln>
            <a:noFill/>
          </a:ln>
        </p:spPr>
      </p:pic>
      <p:pic>
        <p:nvPicPr>
          <p:cNvPr id="452" name="Google Shape;452;p36"/>
          <p:cNvPicPr preferRelativeResize="0"/>
          <p:nvPr/>
        </p:nvPicPr>
        <p:blipFill>
          <a:blip r:embed="rId4">
            <a:alphaModFix/>
          </a:blip>
          <a:stretch>
            <a:fillRect/>
          </a:stretch>
        </p:blipFill>
        <p:spPr>
          <a:xfrm>
            <a:off x="392987" y="1455050"/>
            <a:ext cx="2659829" cy="935575"/>
          </a:xfrm>
          <a:prstGeom prst="rect">
            <a:avLst/>
          </a:prstGeom>
          <a:noFill/>
          <a:ln>
            <a:noFill/>
          </a:ln>
        </p:spPr>
      </p:pic>
      <p:cxnSp>
        <p:nvCxnSpPr>
          <p:cNvPr id="453" name="Google Shape;453;p36"/>
          <p:cNvCxnSpPr>
            <a:stCxn id="454" idx="3"/>
          </p:cNvCxnSpPr>
          <p:nvPr/>
        </p:nvCxnSpPr>
        <p:spPr>
          <a:xfrm>
            <a:off x="6564887" y="363775"/>
            <a:ext cx="2590500" cy="0"/>
          </a:xfrm>
          <a:prstGeom prst="straightConnector1">
            <a:avLst/>
          </a:prstGeom>
          <a:noFill/>
          <a:ln cap="flat" cmpd="sng" w="28575">
            <a:solidFill>
              <a:schemeClr val="lt1"/>
            </a:solidFill>
            <a:prstDash val="solid"/>
            <a:round/>
            <a:headEnd len="med" w="med" type="oval"/>
            <a:tailEnd len="med" w="med" type="none"/>
          </a:ln>
        </p:spPr>
      </p:cxnSp>
      <p:cxnSp>
        <p:nvCxnSpPr>
          <p:cNvPr id="455" name="Google Shape;455;p36"/>
          <p:cNvCxnSpPr>
            <a:endCxn id="454" idx="1"/>
          </p:cNvCxnSpPr>
          <p:nvPr/>
        </p:nvCxnSpPr>
        <p:spPr>
          <a:xfrm flipH="1" rot="10800000">
            <a:off x="-13" y="363775"/>
            <a:ext cx="2347800" cy="20100"/>
          </a:xfrm>
          <a:prstGeom prst="straightConnector1">
            <a:avLst/>
          </a:prstGeom>
          <a:noFill/>
          <a:ln cap="flat" cmpd="sng" w="28575">
            <a:solidFill>
              <a:schemeClr val="lt1"/>
            </a:solidFill>
            <a:prstDash val="solid"/>
            <a:round/>
            <a:headEnd len="med" w="med" type="none"/>
            <a:tailEnd len="med" w="med" type="oval"/>
          </a:ln>
        </p:spPr>
      </p:cxnSp>
      <p:sp>
        <p:nvSpPr>
          <p:cNvPr id="454" name="Google Shape;454;p36"/>
          <p:cNvSpPr txBox="1"/>
          <p:nvPr/>
        </p:nvSpPr>
        <p:spPr>
          <a:xfrm>
            <a:off x="2347787" y="81775"/>
            <a:ext cx="42171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DATA LAKES TOP 3 VENDORS </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pic>
        <p:nvPicPr>
          <p:cNvPr id="456" name="Google Shape;456;p36"/>
          <p:cNvPicPr preferRelativeResize="0"/>
          <p:nvPr/>
        </p:nvPicPr>
        <p:blipFill rotWithShape="1">
          <a:blip r:embed="rId5">
            <a:alphaModFix/>
          </a:blip>
          <a:srcRect b="10783" l="9139" r="8222" t="10791"/>
          <a:stretch/>
        </p:blipFill>
        <p:spPr>
          <a:xfrm>
            <a:off x="3807225" y="1390965"/>
            <a:ext cx="1298225" cy="1232001"/>
          </a:xfrm>
          <a:prstGeom prst="rect">
            <a:avLst/>
          </a:prstGeom>
          <a:noFill/>
          <a:ln>
            <a:noFill/>
          </a:ln>
        </p:spPr>
      </p:pic>
      <p:sp>
        <p:nvSpPr>
          <p:cNvPr id="457" name="Google Shape;457;p36"/>
          <p:cNvSpPr txBox="1"/>
          <p:nvPr/>
        </p:nvSpPr>
        <p:spPr>
          <a:xfrm>
            <a:off x="495150" y="2940575"/>
            <a:ext cx="8144700" cy="162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500">
                <a:solidFill>
                  <a:srgbClr val="333333"/>
                </a:solidFill>
                <a:latin typeface="Open Sans SemiBold"/>
                <a:ea typeface="Open Sans SemiBold"/>
                <a:cs typeface="Open Sans SemiBold"/>
                <a:sym typeface="Open Sans SemiBold"/>
              </a:rPr>
              <a:t>Based on several criteria, our team has determined the top 3 data lake vendors that possess qualities that align best with the Gates Foundation’s goals and priorities. The top 3 vendors are Hortonworks, Snowflake, and Cloudera. Data lake vendors were evaluated on two metrics: </a:t>
            </a:r>
            <a:r>
              <a:rPr b="1" lang="en" sz="1500">
                <a:solidFill>
                  <a:srgbClr val="333333"/>
                </a:solidFill>
                <a:latin typeface="Open Sans"/>
                <a:ea typeface="Open Sans"/>
                <a:cs typeface="Open Sans"/>
                <a:sym typeface="Open Sans"/>
              </a:rPr>
              <a:t>Reliability </a:t>
            </a:r>
            <a:r>
              <a:rPr lang="en" sz="1500">
                <a:solidFill>
                  <a:srgbClr val="333333"/>
                </a:solidFill>
                <a:latin typeface="Open Sans SemiBold"/>
                <a:ea typeface="Open Sans SemiBold"/>
                <a:cs typeface="Open Sans SemiBold"/>
                <a:sym typeface="Open Sans SemiBold"/>
              </a:rPr>
              <a:t>and </a:t>
            </a:r>
            <a:r>
              <a:rPr b="1" lang="en" sz="1500">
                <a:solidFill>
                  <a:srgbClr val="333333"/>
                </a:solidFill>
                <a:latin typeface="Open Sans"/>
                <a:ea typeface="Open Sans"/>
                <a:cs typeface="Open Sans"/>
                <a:sym typeface="Open Sans"/>
              </a:rPr>
              <a:t>User Value</a:t>
            </a:r>
            <a:r>
              <a:rPr lang="en" sz="1500">
                <a:solidFill>
                  <a:srgbClr val="333333"/>
                </a:solidFill>
                <a:latin typeface="Open Sans SemiBold"/>
                <a:ea typeface="Open Sans SemiBold"/>
                <a:cs typeface="Open Sans SemiBold"/>
                <a:sym typeface="Open Sans SemiBold"/>
              </a:rPr>
              <a:t>. These metrics include 8 of the most important attributes that thoroughly assess the vendors’ capabilities. This information will be crucial in determining which data lake vendor the Gates Foundation implements into their future data analysis architecture.</a:t>
            </a:r>
            <a:endParaRPr sz="1500">
              <a:solidFill>
                <a:srgbClr val="333333"/>
              </a:solidFill>
              <a:latin typeface="Open Sans SemiBold"/>
              <a:ea typeface="Open Sans SemiBold"/>
              <a:cs typeface="Open Sans SemiBold"/>
              <a:sym typeface="Open San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1" name="Shape 461"/>
        <p:cNvGrpSpPr/>
        <p:nvPr/>
      </p:nvGrpSpPr>
      <p:grpSpPr>
        <a:xfrm>
          <a:off x="0" y="0"/>
          <a:ext cx="0" cy="0"/>
          <a:chOff x="0" y="0"/>
          <a:chExt cx="0" cy="0"/>
        </a:xfrm>
      </p:grpSpPr>
      <p:cxnSp>
        <p:nvCxnSpPr>
          <p:cNvPr id="462" name="Google Shape;462;p37"/>
          <p:cNvCxnSpPr/>
          <p:nvPr/>
        </p:nvCxnSpPr>
        <p:spPr>
          <a:xfrm flipH="1" rot="10800000">
            <a:off x="6682650" y="359800"/>
            <a:ext cx="2474400" cy="9000"/>
          </a:xfrm>
          <a:prstGeom prst="straightConnector1">
            <a:avLst/>
          </a:prstGeom>
          <a:noFill/>
          <a:ln cap="flat" cmpd="sng" w="28575">
            <a:solidFill>
              <a:schemeClr val="lt1"/>
            </a:solidFill>
            <a:prstDash val="solid"/>
            <a:round/>
            <a:headEnd len="med" w="med" type="oval"/>
            <a:tailEnd len="med" w="med" type="none"/>
          </a:ln>
        </p:spPr>
      </p:cxnSp>
      <p:cxnSp>
        <p:nvCxnSpPr>
          <p:cNvPr id="463" name="Google Shape;463;p37"/>
          <p:cNvCxnSpPr/>
          <p:nvPr/>
        </p:nvCxnSpPr>
        <p:spPr>
          <a:xfrm flipH="1" rot="10800000">
            <a:off x="-150" y="393700"/>
            <a:ext cx="2461500" cy="9000"/>
          </a:xfrm>
          <a:prstGeom prst="straightConnector1">
            <a:avLst/>
          </a:prstGeom>
          <a:noFill/>
          <a:ln cap="flat" cmpd="sng" w="28575">
            <a:solidFill>
              <a:schemeClr val="lt1"/>
            </a:solidFill>
            <a:prstDash val="solid"/>
            <a:round/>
            <a:headEnd len="med" w="med" type="none"/>
            <a:tailEnd len="med" w="med" type="oval"/>
          </a:ln>
        </p:spPr>
      </p:cxnSp>
      <p:sp>
        <p:nvSpPr>
          <p:cNvPr id="464" name="Google Shape;464;p37"/>
          <p:cNvSpPr txBox="1"/>
          <p:nvPr/>
        </p:nvSpPr>
        <p:spPr>
          <a:xfrm>
            <a:off x="2461350" y="86800"/>
            <a:ext cx="4221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VENDOR ANALYSIS CRITERIA</a:t>
            </a:r>
            <a:endParaRPr sz="3000">
              <a:solidFill>
                <a:schemeClr val="lt1"/>
              </a:solidFill>
              <a:latin typeface="Oswald"/>
              <a:ea typeface="Oswald"/>
              <a:cs typeface="Oswald"/>
              <a:sym typeface="Oswald"/>
            </a:endParaRPr>
          </a:p>
          <a:p>
            <a:pPr indent="0" lvl="0" marL="0" rtl="0" algn="ctr">
              <a:spcBef>
                <a:spcPts val="0"/>
              </a:spcBef>
              <a:spcAft>
                <a:spcPts val="0"/>
              </a:spcAft>
              <a:buNone/>
            </a:pPr>
            <a:r>
              <a:rPr lang="en" sz="3000">
                <a:solidFill>
                  <a:schemeClr val="lt1"/>
                </a:solidFill>
                <a:latin typeface="Oswald"/>
                <a:ea typeface="Oswald"/>
                <a:cs typeface="Oswald"/>
                <a:sym typeface="Oswald"/>
              </a:rPr>
              <a:t>Data Lakes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465" name="Google Shape;465;p37"/>
          <p:cNvSpPr/>
          <p:nvPr/>
        </p:nvSpPr>
        <p:spPr>
          <a:xfrm>
            <a:off x="1941825" y="1321300"/>
            <a:ext cx="1625400" cy="1557900"/>
          </a:xfrm>
          <a:prstGeom prst="ellipse">
            <a:avLst/>
          </a:prstGeom>
          <a:noFill/>
          <a:ln cap="flat" cmpd="sng" w="762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7"/>
          <p:cNvSpPr/>
          <p:nvPr/>
        </p:nvSpPr>
        <p:spPr>
          <a:xfrm>
            <a:off x="1941825" y="3294275"/>
            <a:ext cx="1625400" cy="1557900"/>
          </a:xfrm>
          <a:prstGeom prst="ellipse">
            <a:avLst/>
          </a:prstGeom>
          <a:noFill/>
          <a:ln cap="flat" cmpd="sng" w="762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7"/>
          <p:cNvSpPr txBox="1"/>
          <p:nvPr/>
        </p:nvSpPr>
        <p:spPr>
          <a:xfrm>
            <a:off x="2330925" y="1486738"/>
            <a:ext cx="847200" cy="12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chemeClr val="lt1"/>
                </a:solidFill>
                <a:latin typeface="Open Sans"/>
                <a:ea typeface="Open Sans"/>
                <a:cs typeface="Open Sans"/>
                <a:sym typeface="Open Sans"/>
              </a:rPr>
              <a:t>X</a:t>
            </a:r>
            <a:endParaRPr b="1" sz="7200">
              <a:solidFill>
                <a:schemeClr val="lt1"/>
              </a:solidFill>
              <a:latin typeface="Open Sans"/>
              <a:ea typeface="Open Sans"/>
              <a:cs typeface="Open Sans"/>
              <a:sym typeface="Open Sans"/>
            </a:endParaRPr>
          </a:p>
        </p:txBody>
      </p:sp>
      <p:sp>
        <p:nvSpPr>
          <p:cNvPr id="468" name="Google Shape;468;p37"/>
          <p:cNvSpPr txBox="1"/>
          <p:nvPr/>
        </p:nvSpPr>
        <p:spPr>
          <a:xfrm>
            <a:off x="4223950" y="1299625"/>
            <a:ext cx="4143000" cy="10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lt1"/>
                </a:solidFill>
                <a:latin typeface="Open Sans"/>
                <a:ea typeface="Open Sans"/>
                <a:cs typeface="Open Sans"/>
                <a:sym typeface="Open Sans"/>
              </a:rPr>
              <a:t>Reliability</a:t>
            </a:r>
            <a:endParaRPr b="1" sz="2400" u="sng">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Data Security</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Data Storage</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Stability</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Cloud Capabilities</a:t>
            </a:r>
            <a:endParaRPr sz="1800">
              <a:solidFill>
                <a:schemeClr val="lt1"/>
              </a:solidFill>
              <a:latin typeface="Open Sans"/>
              <a:ea typeface="Open Sans"/>
              <a:cs typeface="Open Sans"/>
              <a:sym typeface="Open Sans"/>
            </a:endParaRPr>
          </a:p>
        </p:txBody>
      </p:sp>
      <p:sp>
        <p:nvSpPr>
          <p:cNvPr id="469" name="Google Shape;469;p37"/>
          <p:cNvSpPr txBox="1"/>
          <p:nvPr/>
        </p:nvSpPr>
        <p:spPr>
          <a:xfrm>
            <a:off x="4223950" y="3294250"/>
            <a:ext cx="2677800" cy="13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lt1"/>
                </a:solidFill>
                <a:latin typeface="Open Sans"/>
                <a:ea typeface="Open Sans"/>
                <a:cs typeface="Open Sans"/>
                <a:sym typeface="Open Sans"/>
              </a:rPr>
              <a:t>User Value</a:t>
            </a:r>
            <a:endParaRPr b="1" sz="2400" u="sng">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Cost</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Speed</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Integration</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User Interface</a:t>
            </a:r>
            <a:endParaRPr sz="1800">
              <a:solidFill>
                <a:schemeClr val="lt1"/>
              </a:solidFill>
              <a:latin typeface="Open Sans"/>
              <a:ea typeface="Open Sans"/>
              <a:cs typeface="Open Sans"/>
              <a:sym typeface="Open Sans"/>
            </a:endParaRPr>
          </a:p>
        </p:txBody>
      </p:sp>
      <p:sp>
        <p:nvSpPr>
          <p:cNvPr id="470" name="Google Shape;470;p37"/>
          <p:cNvSpPr txBox="1"/>
          <p:nvPr/>
        </p:nvSpPr>
        <p:spPr>
          <a:xfrm>
            <a:off x="2330925" y="3459713"/>
            <a:ext cx="847200" cy="12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chemeClr val="lt1"/>
                </a:solidFill>
                <a:latin typeface="Open Sans"/>
                <a:ea typeface="Open Sans"/>
                <a:cs typeface="Open Sans"/>
                <a:sym typeface="Open Sans"/>
              </a:rPr>
              <a:t>Y</a:t>
            </a:r>
            <a:endParaRPr b="1" sz="7200">
              <a:solidFill>
                <a:schemeClr val="lt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4" name="Shape 474"/>
        <p:cNvGrpSpPr/>
        <p:nvPr/>
      </p:nvGrpSpPr>
      <p:grpSpPr>
        <a:xfrm>
          <a:off x="0" y="0"/>
          <a:ext cx="0" cy="0"/>
          <a:chOff x="0" y="0"/>
          <a:chExt cx="0" cy="0"/>
        </a:xfrm>
      </p:grpSpPr>
      <p:cxnSp>
        <p:nvCxnSpPr>
          <p:cNvPr id="475" name="Google Shape;475;p38"/>
          <p:cNvCxnSpPr>
            <a:stCxn id="476" idx="3"/>
          </p:cNvCxnSpPr>
          <p:nvPr/>
        </p:nvCxnSpPr>
        <p:spPr>
          <a:xfrm>
            <a:off x="7131450" y="379000"/>
            <a:ext cx="2026200" cy="13800"/>
          </a:xfrm>
          <a:prstGeom prst="straightConnector1">
            <a:avLst/>
          </a:prstGeom>
          <a:noFill/>
          <a:ln cap="flat" cmpd="sng" w="28575">
            <a:solidFill>
              <a:schemeClr val="lt1"/>
            </a:solidFill>
            <a:prstDash val="solid"/>
            <a:round/>
            <a:headEnd len="med" w="med" type="oval"/>
            <a:tailEnd len="med" w="med" type="none"/>
          </a:ln>
        </p:spPr>
      </p:cxnSp>
      <p:cxnSp>
        <p:nvCxnSpPr>
          <p:cNvPr id="477" name="Google Shape;477;p38"/>
          <p:cNvCxnSpPr>
            <a:endCxn id="476" idx="1"/>
          </p:cNvCxnSpPr>
          <p:nvPr/>
        </p:nvCxnSpPr>
        <p:spPr>
          <a:xfrm flipH="1" rot="10800000">
            <a:off x="-150" y="379000"/>
            <a:ext cx="2012700" cy="23700"/>
          </a:xfrm>
          <a:prstGeom prst="straightConnector1">
            <a:avLst/>
          </a:prstGeom>
          <a:noFill/>
          <a:ln cap="flat" cmpd="sng" w="28575">
            <a:solidFill>
              <a:schemeClr val="lt1"/>
            </a:solidFill>
            <a:prstDash val="solid"/>
            <a:round/>
            <a:headEnd len="med" w="med" type="none"/>
            <a:tailEnd len="med" w="med" type="oval"/>
          </a:ln>
        </p:spPr>
      </p:cxnSp>
      <p:sp>
        <p:nvSpPr>
          <p:cNvPr id="476" name="Google Shape;476;p38"/>
          <p:cNvSpPr txBox="1"/>
          <p:nvPr/>
        </p:nvSpPr>
        <p:spPr>
          <a:xfrm>
            <a:off x="2012550" y="97000"/>
            <a:ext cx="5118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MAGIC QUADRANT:</a:t>
            </a:r>
            <a:r>
              <a:rPr lang="en" sz="3000">
                <a:solidFill>
                  <a:schemeClr val="lt1"/>
                </a:solidFill>
                <a:latin typeface="Oswald"/>
                <a:ea typeface="Oswald"/>
                <a:cs typeface="Oswald"/>
                <a:sym typeface="Oswald"/>
              </a:rPr>
              <a:t> DATA LAKES</a:t>
            </a:r>
            <a:endParaRPr sz="3000">
              <a:solidFill>
                <a:schemeClr val="lt1"/>
              </a:solidFill>
              <a:latin typeface="Oswald"/>
              <a:ea typeface="Oswald"/>
              <a:cs typeface="Oswald"/>
              <a:sym typeface="Oswald"/>
            </a:endParaRPr>
          </a:p>
        </p:txBody>
      </p:sp>
      <p:cxnSp>
        <p:nvCxnSpPr>
          <p:cNvPr id="478" name="Google Shape;478;p38"/>
          <p:cNvCxnSpPr/>
          <p:nvPr/>
        </p:nvCxnSpPr>
        <p:spPr>
          <a:xfrm>
            <a:off x="4590600" y="1339950"/>
            <a:ext cx="24900" cy="3474000"/>
          </a:xfrm>
          <a:prstGeom prst="straightConnector1">
            <a:avLst/>
          </a:prstGeom>
          <a:noFill/>
          <a:ln cap="flat" cmpd="sng" w="38100">
            <a:solidFill>
              <a:schemeClr val="dk2"/>
            </a:solidFill>
            <a:prstDash val="dash"/>
            <a:round/>
            <a:headEnd len="med" w="med" type="none"/>
            <a:tailEnd len="med" w="med" type="none"/>
          </a:ln>
        </p:spPr>
      </p:cxnSp>
      <p:cxnSp>
        <p:nvCxnSpPr>
          <p:cNvPr id="479" name="Google Shape;479;p38"/>
          <p:cNvCxnSpPr/>
          <p:nvPr/>
        </p:nvCxnSpPr>
        <p:spPr>
          <a:xfrm flipH="1">
            <a:off x="1153775" y="2841225"/>
            <a:ext cx="6873600" cy="24900"/>
          </a:xfrm>
          <a:prstGeom prst="straightConnector1">
            <a:avLst/>
          </a:prstGeom>
          <a:noFill/>
          <a:ln cap="flat" cmpd="sng" w="38100">
            <a:solidFill>
              <a:schemeClr val="dk2"/>
            </a:solidFill>
            <a:prstDash val="dash"/>
            <a:round/>
            <a:headEnd len="med" w="med" type="none"/>
            <a:tailEnd len="med" w="med" type="none"/>
          </a:ln>
        </p:spPr>
      </p:cxnSp>
      <p:sp>
        <p:nvSpPr>
          <p:cNvPr id="480" name="Google Shape;480;p38"/>
          <p:cNvSpPr txBox="1"/>
          <p:nvPr/>
        </p:nvSpPr>
        <p:spPr>
          <a:xfrm>
            <a:off x="4154700" y="4661750"/>
            <a:ext cx="1696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User </a:t>
            </a:r>
            <a:r>
              <a:rPr b="1" lang="en">
                <a:solidFill>
                  <a:schemeClr val="lt1"/>
                </a:solidFill>
                <a:latin typeface="Open Sans"/>
                <a:ea typeface="Open Sans"/>
                <a:cs typeface="Open Sans"/>
                <a:sym typeface="Open Sans"/>
              </a:rPr>
              <a:t>Value</a:t>
            </a:r>
            <a:endParaRPr b="1">
              <a:solidFill>
                <a:schemeClr val="lt1"/>
              </a:solidFill>
              <a:latin typeface="Open Sans"/>
              <a:ea typeface="Open Sans"/>
              <a:cs typeface="Open Sans"/>
              <a:sym typeface="Open Sans"/>
            </a:endParaRPr>
          </a:p>
        </p:txBody>
      </p:sp>
      <p:sp>
        <p:nvSpPr>
          <p:cNvPr id="481" name="Google Shape;481;p38"/>
          <p:cNvSpPr txBox="1"/>
          <p:nvPr/>
        </p:nvSpPr>
        <p:spPr>
          <a:xfrm>
            <a:off x="0" y="2617850"/>
            <a:ext cx="1397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Reliability</a:t>
            </a:r>
            <a:endParaRPr b="1">
              <a:solidFill>
                <a:schemeClr val="lt1"/>
              </a:solidFill>
              <a:latin typeface="Open Sans"/>
              <a:ea typeface="Open Sans"/>
              <a:cs typeface="Open Sans"/>
              <a:sym typeface="Open Sans"/>
            </a:endParaRPr>
          </a:p>
        </p:txBody>
      </p:sp>
      <p:pic>
        <p:nvPicPr>
          <p:cNvPr id="482" name="Google Shape;482;p38"/>
          <p:cNvPicPr preferRelativeResize="0"/>
          <p:nvPr/>
        </p:nvPicPr>
        <p:blipFill>
          <a:blip r:embed="rId3">
            <a:alphaModFix/>
          </a:blip>
          <a:stretch>
            <a:fillRect/>
          </a:stretch>
        </p:blipFill>
        <p:spPr>
          <a:xfrm>
            <a:off x="5914275" y="1489769"/>
            <a:ext cx="1397550" cy="491578"/>
          </a:xfrm>
          <a:prstGeom prst="rect">
            <a:avLst/>
          </a:prstGeom>
          <a:noFill/>
          <a:ln>
            <a:noFill/>
          </a:ln>
        </p:spPr>
      </p:pic>
      <p:pic>
        <p:nvPicPr>
          <p:cNvPr id="483" name="Google Shape;483;p38"/>
          <p:cNvPicPr preferRelativeResize="0"/>
          <p:nvPr/>
        </p:nvPicPr>
        <p:blipFill>
          <a:blip r:embed="rId4">
            <a:alphaModFix/>
          </a:blip>
          <a:stretch>
            <a:fillRect/>
          </a:stretch>
        </p:blipFill>
        <p:spPr>
          <a:xfrm>
            <a:off x="5721513" y="2061013"/>
            <a:ext cx="1783075" cy="348275"/>
          </a:xfrm>
          <a:prstGeom prst="rect">
            <a:avLst/>
          </a:prstGeom>
          <a:noFill/>
          <a:ln>
            <a:noFill/>
          </a:ln>
        </p:spPr>
      </p:pic>
      <p:pic>
        <p:nvPicPr>
          <p:cNvPr id="484" name="Google Shape;484;p38"/>
          <p:cNvPicPr preferRelativeResize="0"/>
          <p:nvPr/>
        </p:nvPicPr>
        <p:blipFill rotWithShape="1">
          <a:blip r:embed="rId5">
            <a:alphaModFix/>
          </a:blip>
          <a:srcRect b="10783" l="9139" r="8222" t="10791"/>
          <a:stretch/>
        </p:blipFill>
        <p:spPr>
          <a:xfrm>
            <a:off x="4879925" y="2061025"/>
            <a:ext cx="822150" cy="7802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8" name="Shape 488"/>
        <p:cNvGrpSpPr/>
        <p:nvPr/>
      </p:nvGrpSpPr>
      <p:grpSpPr>
        <a:xfrm>
          <a:off x="0" y="0"/>
          <a:ext cx="0" cy="0"/>
          <a:chOff x="0" y="0"/>
          <a:chExt cx="0" cy="0"/>
        </a:xfrm>
      </p:grpSpPr>
      <p:sp>
        <p:nvSpPr>
          <p:cNvPr id="489" name="Google Shape;489;p39"/>
          <p:cNvSpPr txBox="1"/>
          <p:nvPr/>
        </p:nvSpPr>
        <p:spPr>
          <a:xfrm>
            <a:off x="1896000" y="46025"/>
            <a:ext cx="53520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MACHINE LEARNING TOP 3 VENDORS</a:t>
            </a:r>
            <a:endParaRPr sz="3000">
              <a:solidFill>
                <a:schemeClr val="lt1"/>
              </a:solidFill>
              <a:latin typeface="Oswald"/>
              <a:ea typeface="Oswald"/>
              <a:cs typeface="Oswald"/>
              <a:sym typeface="Oswald"/>
            </a:endParaRPr>
          </a:p>
        </p:txBody>
      </p:sp>
      <p:cxnSp>
        <p:nvCxnSpPr>
          <p:cNvPr id="490" name="Google Shape;490;p39"/>
          <p:cNvCxnSpPr>
            <a:stCxn id="489" idx="3"/>
          </p:cNvCxnSpPr>
          <p:nvPr/>
        </p:nvCxnSpPr>
        <p:spPr>
          <a:xfrm>
            <a:off x="7248000" y="351425"/>
            <a:ext cx="1910700" cy="300"/>
          </a:xfrm>
          <a:prstGeom prst="straightConnector1">
            <a:avLst/>
          </a:prstGeom>
          <a:noFill/>
          <a:ln cap="flat" cmpd="sng" w="28575">
            <a:solidFill>
              <a:schemeClr val="lt1"/>
            </a:solidFill>
            <a:prstDash val="solid"/>
            <a:round/>
            <a:headEnd len="med" w="med" type="oval"/>
            <a:tailEnd len="med" w="med" type="none"/>
          </a:ln>
        </p:spPr>
      </p:cxnSp>
      <p:cxnSp>
        <p:nvCxnSpPr>
          <p:cNvPr id="491" name="Google Shape;491;p39"/>
          <p:cNvCxnSpPr/>
          <p:nvPr/>
        </p:nvCxnSpPr>
        <p:spPr>
          <a:xfrm flipH="1" rot="10800000">
            <a:off x="0" y="351275"/>
            <a:ext cx="1920300" cy="300"/>
          </a:xfrm>
          <a:prstGeom prst="straightConnector1">
            <a:avLst/>
          </a:prstGeom>
          <a:noFill/>
          <a:ln cap="flat" cmpd="sng" w="28575">
            <a:solidFill>
              <a:schemeClr val="lt1"/>
            </a:solidFill>
            <a:prstDash val="solid"/>
            <a:round/>
            <a:headEnd len="med" w="med" type="none"/>
            <a:tailEnd len="med" w="med" type="oval"/>
          </a:ln>
        </p:spPr>
      </p:cxnSp>
      <p:grpSp>
        <p:nvGrpSpPr>
          <p:cNvPr id="492" name="Google Shape;492;p39"/>
          <p:cNvGrpSpPr/>
          <p:nvPr/>
        </p:nvGrpSpPr>
        <p:grpSpPr>
          <a:xfrm>
            <a:off x="410175" y="1604025"/>
            <a:ext cx="8323652" cy="917300"/>
            <a:chOff x="381075" y="1344775"/>
            <a:chExt cx="8323652" cy="917300"/>
          </a:xfrm>
        </p:grpSpPr>
        <p:pic>
          <p:nvPicPr>
            <p:cNvPr id="493" name="Google Shape;493;p39"/>
            <p:cNvPicPr preferRelativeResize="0"/>
            <p:nvPr/>
          </p:nvPicPr>
          <p:blipFill>
            <a:blip r:embed="rId3">
              <a:alphaModFix/>
            </a:blip>
            <a:stretch>
              <a:fillRect/>
            </a:stretch>
          </p:blipFill>
          <p:spPr>
            <a:xfrm>
              <a:off x="381075" y="1372425"/>
              <a:ext cx="2847775" cy="862000"/>
            </a:xfrm>
            <a:prstGeom prst="rect">
              <a:avLst/>
            </a:prstGeom>
            <a:noFill/>
            <a:ln>
              <a:noFill/>
            </a:ln>
          </p:spPr>
        </p:pic>
        <p:pic>
          <p:nvPicPr>
            <p:cNvPr id="494" name="Google Shape;494;p39"/>
            <p:cNvPicPr preferRelativeResize="0"/>
            <p:nvPr/>
          </p:nvPicPr>
          <p:blipFill>
            <a:blip r:embed="rId4">
              <a:alphaModFix/>
            </a:blip>
            <a:stretch>
              <a:fillRect/>
            </a:stretch>
          </p:blipFill>
          <p:spPr>
            <a:xfrm>
              <a:off x="3715403" y="1414048"/>
              <a:ext cx="1713200" cy="778750"/>
            </a:xfrm>
            <a:prstGeom prst="rect">
              <a:avLst/>
            </a:prstGeom>
            <a:noFill/>
            <a:ln>
              <a:noFill/>
            </a:ln>
          </p:spPr>
        </p:pic>
        <p:pic>
          <p:nvPicPr>
            <p:cNvPr id="495" name="Google Shape;495;p39"/>
            <p:cNvPicPr preferRelativeResize="0"/>
            <p:nvPr/>
          </p:nvPicPr>
          <p:blipFill rotWithShape="1">
            <a:blip r:embed="rId5">
              <a:alphaModFix/>
            </a:blip>
            <a:srcRect b="25118" l="0" r="0" t="19638"/>
            <a:stretch/>
          </p:blipFill>
          <p:spPr>
            <a:xfrm>
              <a:off x="5915151" y="1344775"/>
              <a:ext cx="2789575" cy="917300"/>
            </a:xfrm>
            <a:prstGeom prst="rect">
              <a:avLst/>
            </a:prstGeom>
            <a:noFill/>
            <a:ln>
              <a:noFill/>
            </a:ln>
          </p:spPr>
        </p:pic>
      </p:grpSp>
      <p:sp>
        <p:nvSpPr>
          <p:cNvPr id="496" name="Google Shape;496;p39"/>
          <p:cNvSpPr txBox="1"/>
          <p:nvPr/>
        </p:nvSpPr>
        <p:spPr>
          <a:xfrm>
            <a:off x="499650" y="2975875"/>
            <a:ext cx="8144700" cy="1057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333333"/>
                </a:solidFill>
                <a:latin typeface="Open Sans SemiBold"/>
                <a:ea typeface="Open Sans SemiBold"/>
                <a:cs typeface="Open Sans SemiBold"/>
                <a:sym typeface="Open Sans SemiBold"/>
              </a:rPr>
              <a:t>Our team developed a method of evaluating the best 3 machine learning vendors based on two main qualitative metrics: </a:t>
            </a:r>
            <a:r>
              <a:rPr b="1" lang="en" sz="1600">
                <a:solidFill>
                  <a:srgbClr val="333333"/>
                </a:solidFill>
                <a:latin typeface="Open Sans"/>
                <a:ea typeface="Open Sans"/>
                <a:cs typeface="Open Sans"/>
                <a:sym typeface="Open Sans"/>
              </a:rPr>
              <a:t>Enterprise Support</a:t>
            </a:r>
            <a:r>
              <a:rPr lang="en" sz="1600">
                <a:solidFill>
                  <a:srgbClr val="333333"/>
                </a:solidFill>
                <a:latin typeface="Open Sans SemiBold"/>
                <a:ea typeface="Open Sans SemiBold"/>
                <a:cs typeface="Open Sans SemiBold"/>
                <a:sym typeface="Open Sans SemiBold"/>
              </a:rPr>
              <a:t> and </a:t>
            </a:r>
            <a:r>
              <a:rPr b="1" lang="en" sz="1600">
                <a:solidFill>
                  <a:srgbClr val="333333"/>
                </a:solidFill>
                <a:latin typeface="Open Sans"/>
                <a:ea typeface="Open Sans"/>
                <a:cs typeface="Open Sans"/>
                <a:sym typeface="Open Sans"/>
              </a:rPr>
              <a:t>User Value</a:t>
            </a:r>
            <a:r>
              <a:rPr lang="en" sz="1600">
                <a:solidFill>
                  <a:srgbClr val="333333"/>
                </a:solidFill>
                <a:latin typeface="Open Sans SemiBold"/>
                <a:ea typeface="Open Sans SemiBold"/>
                <a:cs typeface="Open Sans SemiBold"/>
                <a:sym typeface="Open Sans SemiBold"/>
              </a:rPr>
              <a:t>. Our analysis indicates that the best-in-class vendors are Alteryx, IBM, and DataRobot. These vendors suit the needs of the Gates Foundation, and would prove to be effective in deployment.  </a:t>
            </a:r>
            <a:endParaRPr sz="1600">
              <a:solidFill>
                <a:srgbClr val="333333"/>
              </a:solidFill>
              <a:latin typeface="Open Sans SemiBold"/>
              <a:ea typeface="Open Sans SemiBold"/>
              <a:cs typeface="Open Sans SemiBold"/>
              <a:sym typeface="Open Sans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0" name="Shape 500"/>
        <p:cNvGrpSpPr/>
        <p:nvPr/>
      </p:nvGrpSpPr>
      <p:grpSpPr>
        <a:xfrm>
          <a:off x="0" y="0"/>
          <a:ext cx="0" cy="0"/>
          <a:chOff x="0" y="0"/>
          <a:chExt cx="0" cy="0"/>
        </a:xfrm>
      </p:grpSpPr>
      <p:cxnSp>
        <p:nvCxnSpPr>
          <p:cNvPr id="501" name="Google Shape;501;p40"/>
          <p:cNvCxnSpPr/>
          <p:nvPr/>
        </p:nvCxnSpPr>
        <p:spPr>
          <a:xfrm flipH="1" rot="10800000">
            <a:off x="6682650" y="359800"/>
            <a:ext cx="2474400" cy="9000"/>
          </a:xfrm>
          <a:prstGeom prst="straightConnector1">
            <a:avLst/>
          </a:prstGeom>
          <a:noFill/>
          <a:ln cap="flat" cmpd="sng" w="28575">
            <a:solidFill>
              <a:schemeClr val="lt1"/>
            </a:solidFill>
            <a:prstDash val="solid"/>
            <a:round/>
            <a:headEnd len="med" w="med" type="oval"/>
            <a:tailEnd len="med" w="med" type="none"/>
          </a:ln>
        </p:spPr>
      </p:cxnSp>
      <p:cxnSp>
        <p:nvCxnSpPr>
          <p:cNvPr id="502" name="Google Shape;502;p40"/>
          <p:cNvCxnSpPr/>
          <p:nvPr/>
        </p:nvCxnSpPr>
        <p:spPr>
          <a:xfrm flipH="1" rot="10800000">
            <a:off x="-150" y="393700"/>
            <a:ext cx="2461500" cy="9000"/>
          </a:xfrm>
          <a:prstGeom prst="straightConnector1">
            <a:avLst/>
          </a:prstGeom>
          <a:noFill/>
          <a:ln cap="flat" cmpd="sng" w="28575">
            <a:solidFill>
              <a:schemeClr val="lt1"/>
            </a:solidFill>
            <a:prstDash val="solid"/>
            <a:round/>
            <a:headEnd len="med" w="med" type="none"/>
            <a:tailEnd len="med" w="med" type="oval"/>
          </a:ln>
        </p:spPr>
      </p:cxnSp>
      <p:sp>
        <p:nvSpPr>
          <p:cNvPr id="503" name="Google Shape;503;p40"/>
          <p:cNvSpPr txBox="1"/>
          <p:nvPr/>
        </p:nvSpPr>
        <p:spPr>
          <a:xfrm>
            <a:off x="2461350" y="86800"/>
            <a:ext cx="4221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VENDOR ANALYSIS CRITERIA</a:t>
            </a:r>
            <a:endParaRPr sz="3000">
              <a:solidFill>
                <a:schemeClr val="lt1"/>
              </a:solidFill>
              <a:latin typeface="Oswald"/>
              <a:ea typeface="Oswald"/>
              <a:cs typeface="Oswald"/>
              <a:sym typeface="Oswald"/>
            </a:endParaRPr>
          </a:p>
          <a:p>
            <a:pPr indent="0" lvl="0" marL="0" rtl="0" algn="ctr">
              <a:spcBef>
                <a:spcPts val="0"/>
              </a:spcBef>
              <a:spcAft>
                <a:spcPts val="0"/>
              </a:spcAft>
              <a:buNone/>
            </a:pPr>
            <a:r>
              <a:rPr lang="en" sz="3000">
                <a:solidFill>
                  <a:schemeClr val="lt1"/>
                </a:solidFill>
                <a:latin typeface="Oswald"/>
                <a:ea typeface="Oswald"/>
                <a:cs typeface="Oswald"/>
                <a:sym typeface="Oswald"/>
              </a:rPr>
              <a:t>Machine Learning</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504" name="Google Shape;504;p40"/>
          <p:cNvSpPr/>
          <p:nvPr/>
        </p:nvSpPr>
        <p:spPr>
          <a:xfrm>
            <a:off x="1941825" y="1321300"/>
            <a:ext cx="1625400" cy="1557900"/>
          </a:xfrm>
          <a:prstGeom prst="ellipse">
            <a:avLst/>
          </a:prstGeom>
          <a:noFill/>
          <a:ln cap="flat" cmpd="sng" w="762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0"/>
          <p:cNvSpPr/>
          <p:nvPr/>
        </p:nvSpPr>
        <p:spPr>
          <a:xfrm>
            <a:off x="1941825" y="3294275"/>
            <a:ext cx="1625400" cy="1557900"/>
          </a:xfrm>
          <a:prstGeom prst="ellipse">
            <a:avLst/>
          </a:prstGeom>
          <a:noFill/>
          <a:ln cap="flat" cmpd="sng" w="762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0"/>
          <p:cNvSpPr txBox="1"/>
          <p:nvPr/>
        </p:nvSpPr>
        <p:spPr>
          <a:xfrm>
            <a:off x="2330925" y="1486738"/>
            <a:ext cx="847200" cy="12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chemeClr val="lt1"/>
                </a:solidFill>
                <a:latin typeface="Open Sans"/>
                <a:ea typeface="Open Sans"/>
                <a:cs typeface="Open Sans"/>
                <a:sym typeface="Open Sans"/>
              </a:rPr>
              <a:t>X</a:t>
            </a:r>
            <a:endParaRPr b="1" sz="7200">
              <a:solidFill>
                <a:schemeClr val="lt1"/>
              </a:solidFill>
              <a:latin typeface="Open Sans"/>
              <a:ea typeface="Open Sans"/>
              <a:cs typeface="Open Sans"/>
              <a:sym typeface="Open Sans"/>
            </a:endParaRPr>
          </a:p>
        </p:txBody>
      </p:sp>
      <p:sp>
        <p:nvSpPr>
          <p:cNvPr id="507" name="Google Shape;507;p40"/>
          <p:cNvSpPr txBox="1"/>
          <p:nvPr/>
        </p:nvSpPr>
        <p:spPr>
          <a:xfrm>
            <a:off x="2330925" y="3459713"/>
            <a:ext cx="847200" cy="12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chemeClr val="lt1"/>
                </a:solidFill>
                <a:latin typeface="Open Sans"/>
                <a:ea typeface="Open Sans"/>
                <a:cs typeface="Open Sans"/>
                <a:sym typeface="Open Sans"/>
              </a:rPr>
              <a:t>Y</a:t>
            </a:r>
            <a:endParaRPr b="1" sz="7200">
              <a:solidFill>
                <a:schemeClr val="lt1"/>
              </a:solidFill>
              <a:latin typeface="Open Sans"/>
              <a:ea typeface="Open Sans"/>
              <a:cs typeface="Open Sans"/>
              <a:sym typeface="Open Sans"/>
            </a:endParaRPr>
          </a:p>
        </p:txBody>
      </p:sp>
      <p:sp>
        <p:nvSpPr>
          <p:cNvPr id="508" name="Google Shape;508;p40"/>
          <p:cNvSpPr txBox="1"/>
          <p:nvPr/>
        </p:nvSpPr>
        <p:spPr>
          <a:xfrm>
            <a:off x="4231150" y="1175500"/>
            <a:ext cx="4143000" cy="18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lt1"/>
                </a:solidFill>
                <a:latin typeface="Open Sans"/>
                <a:ea typeface="Open Sans"/>
                <a:cs typeface="Open Sans"/>
                <a:sym typeface="Open Sans"/>
              </a:rPr>
              <a:t>Enterprise Support</a:t>
            </a:r>
            <a:endParaRPr b="1" sz="2400" u="sng">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Security</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Price</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Scalability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Product Support</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Deployment Capabilities</a:t>
            </a:r>
            <a:endParaRPr sz="1800">
              <a:solidFill>
                <a:schemeClr val="lt1"/>
              </a:solidFill>
              <a:latin typeface="Open Sans"/>
              <a:ea typeface="Open Sans"/>
              <a:cs typeface="Open Sans"/>
              <a:sym typeface="Open Sans"/>
            </a:endParaRPr>
          </a:p>
        </p:txBody>
      </p:sp>
      <p:sp>
        <p:nvSpPr>
          <p:cNvPr id="509" name="Google Shape;509;p40"/>
          <p:cNvSpPr txBox="1"/>
          <p:nvPr/>
        </p:nvSpPr>
        <p:spPr>
          <a:xfrm>
            <a:off x="4231150" y="3148475"/>
            <a:ext cx="4143000" cy="18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lt1"/>
                </a:solidFill>
                <a:latin typeface="Open Sans"/>
                <a:ea typeface="Open Sans"/>
                <a:cs typeface="Open Sans"/>
                <a:sym typeface="Open Sans"/>
              </a:rPr>
              <a:t>User Value</a:t>
            </a:r>
            <a:endParaRPr b="1" sz="2400" u="sng">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Pre-Written Algorithms</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Model Management Tools</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Collaboration Features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Automation</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Data Preparation Features</a:t>
            </a:r>
            <a:endParaRPr sz="1800">
              <a:solidFill>
                <a:schemeClr val="lt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3" name="Shape 513"/>
        <p:cNvGrpSpPr/>
        <p:nvPr/>
      </p:nvGrpSpPr>
      <p:grpSpPr>
        <a:xfrm>
          <a:off x="0" y="0"/>
          <a:ext cx="0" cy="0"/>
          <a:chOff x="0" y="0"/>
          <a:chExt cx="0" cy="0"/>
        </a:xfrm>
      </p:grpSpPr>
      <p:cxnSp>
        <p:nvCxnSpPr>
          <p:cNvPr id="514" name="Google Shape;514;p41"/>
          <p:cNvCxnSpPr/>
          <p:nvPr/>
        </p:nvCxnSpPr>
        <p:spPr>
          <a:xfrm>
            <a:off x="7520850" y="368800"/>
            <a:ext cx="1638000" cy="7200"/>
          </a:xfrm>
          <a:prstGeom prst="straightConnector1">
            <a:avLst/>
          </a:prstGeom>
          <a:noFill/>
          <a:ln cap="flat" cmpd="sng" w="28575">
            <a:solidFill>
              <a:schemeClr val="lt1"/>
            </a:solidFill>
            <a:prstDash val="solid"/>
            <a:round/>
            <a:headEnd len="med" w="med" type="oval"/>
            <a:tailEnd len="med" w="med" type="none"/>
          </a:ln>
        </p:spPr>
      </p:cxnSp>
      <p:cxnSp>
        <p:nvCxnSpPr>
          <p:cNvPr id="515" name="Google Shape;515;p41"/>
          <p:cNvCxnSpPr/>
          <p:nvPr/>
        </p:nvCxnSpPr>
        <p:spPr>
          <a:xfrm flipH="1" rot="10800000">
            <a:off x="0" y="393725"/>
            <a:ext cx="1699200" cy="6600"/>
          </a:xfrm>
          <a:prstGeom prst="straightConnector1">
            <a:avLst/>
          </a:prstGeom>
          <a:noFill/>
          <a:ln cap="flat" cmpd="sng" w="28575">
            <a:solidFill>
              <a:schemeClr val="lt1"/>
            </a:solidFill>
            <a:prstDash val="solid"/>
            <a:round/>
            <a:headEnd len="med" w="med" type="none"/>
            <a:tailEnd len="med" w="med" type="oval"/>
          </a:ln>
        </p:spPr>
      </p:cxnSp>
      <p:sp>
        <p:nvSpPr>
          <p:cNvPr id="516" name="Google Shape;516;p41"/>
          <p:cNvSpPr txBox="1"/>
          <p:nvPr/>
        </p:nvSpPr>
        <p:spPr>
          <a:xfrm>
            <a:off x="1716600" y="82300"/>
            <a:ext cx="5772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MAGIC QUADRANT: </a:t>
            </a:r>
            <a:r>
              <a:rPr lang="en" sz="3000">
                <a:solidFill>
                  <a:schemeClr val="lt1"/>
                </a:solidFill>
                <a:latin typeface="Oswald"/>
                <a:ea typeface="Oswald"/>
                <a:cs typeface="Oswald"/>
                <a:sym typeface="Oswald"/>
              </a:rPr>
              <a:t>MACHINE LEARNING</a:t>
            </a:r>
            <a:endParaRPr sz="3000">
              <a:solidFill>
                <a:schemeClr val="lt1"/>
              </a:solidFill>
              <a:latin typeface="Oswald"/>
              <a:ea typeface="Oswald"/>
              <a:cs typeface="Oswald"/>
              <a:sym typeface="Oswald"/>
            </a:endParaRPr>
          </a:p>
        </p:txBody>
      </p:sp>
      <p:cxnSp>
        <p:nvCxnSpPr>
          <p:cNvPr id="517" name="Google Shape;517;p41"/>
          <p:cNvCxnSpPr/>
          <p:nvPr/>
        </p:nvCxnSpPr>
        <p:spPr>
          <a:xfrm>
            <a:off x="4590600" y="1339950"/>
            <a:ext cx="24900" cy="3474000"/>
          </a:xfrm>
          <a:prstGeom prst="straightConnector1">
            <a:avLst/>
          </a:prstGeom>
          <a:noFill/>
          <a:ln cap="flat" cmpd="sng" w="38100">
            <a:solidFill>
              <a:schemeClr val="dk2"/>
            </a:solidFill>
            <a:prstDash val="dash"/>
            <a:round/>
            <a:headEnd len="med" w="med" type="none"/>
            <a:tailEnd len="med" w="med" type="none"/>
          </a:ln>
        </p:spPr>
      </p:cxnSp>
      <p:cxnSp>
        <p:nvCxnSpPr>
          <p:cNvPr id="518" name="Google Shape;518;p41"/>
          <p:cNvCxnSpPr/>
          <p:nvPr/>
        </p:nvCxnSpPr>
        <p:spPr>
          <a:xfrm flipH="1">
            <a:off x="1153775" y="2841225"/>
            <a:ext cx="6873600" cy="24900"/>
          </a:xfrm>
          <a:prstGeom prst="straightConnector1">
            <a:avLst/>
          </a:prstGeom>
          <a:noFill/>
          <a:ln cap="flat" cmpd="sng" w="38100">
            <a:solidFill>
              <a:schemeClr val="dk2"/>
            </a:solidFill>
            <a:prstDash val="dash"/>
            <a:round/>
            <a:headEnd len="med" w="med" type="none"/>
            <a:tailEnd len="med" w="med" type="none"/>
          </a:ln>
        </p:spPr>
      </p:cxnSp>
      <p:sp>
        <p:nvSpPr>
          <p:cNvPr id="519" name="Google Shape;519;p41"/>
          <p:cNvSpPr txBox="1"/>
          <p:nvPr/>
        </p:nvSpPr>
        <p:spPr>
          <a:xfrm>
            <a:off x="0" y="2567325"/>
            <a:ext cx="1165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Enterprise Support</a:t>
            </a:r>
            <a:endParaRPr b="1">
              <a:solidFill>
                <a:schemeClr val="lt1"/>
              </a:solidFill>
              <a:latin typeface="Open Sans"/>
              <a:ea typeface="Open Sans"/>
              <a:cs typeface="Open Sans"/>
              <a:sym typeface="Open Sans"/>
            </a:endParaRPr>
          </a:p>
        </p:txBody>
      </p:sp>
      <p:sp>
        <p:nvSpPr>
          <p:cNvPr id="520" name="Google Shape;520;p41"/>
          <p:cNvSpPr txBox="1"/>
          <p:nvPr/>
        </p:nvSpPr>
        <p:spPr>
          <a:xfrm>
            <a:off x="4020450" y="4749000"/>
            <a:ext cx="1165200" cy="39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User Value</a:t>
            </a:r>
            <a:endParaRPr b="1">
              <a:solidFill>
                <a:schemeClr val="lt1"/>
              </a:solidFill>
              <a:latin typeface="Open Sans"/>
              <a:ea typeface="Open Sans"/>
              <a:cs typeface="Open Sans"/>
              <a:sym typeface="Open Sans"/>
            </a:endParaRPr>
          </a:p>
        </p:txBody>
      </p:sp>
      <p:pic>
        <p:nvPicPr>
          <p:cNvPr id="521" name="Google Shape;521;p41"/>
          <p:cNvPicPr preferRelativeResize="0"/>
          <p:nvPr/>
        </p:nvPicPr>
        <p:blipFill>
          <a:blip r:embed="rId3">
            <a:alphaModFix/>
          </a:blip>
          <a:stretch>
            <a:fillRect/>
          </a:stretch>
        </p:blipFill>
        <p:spPr>
          <a:xfrm>
            <a:off x="5470012" y="1357598"/>
            <a:ext cx="2233328" cy="502050"/>
          </a:xfrm>
          <a:prstGeom prst="rect">
            <a:avLst/>
          </a:prstGeom>
          <a:noFill/>
          <a:ln>
            <a:noFill/>
          </a:ln>
        </p:spPr>
      </p:pic>
      <p:pic>
        <p:nvPicPr>
          <p:cNvPr id="522" name="Google Shape;522;p41"/>
          <p:cNvPicPr preferRelativeResize="0"/>
          <p:nvPr/>
        </p:nvPicPr>
        <p:blipFill>
          <a:blip r:embed="rId4">
            <a:alphaModFix/>
          </a:blip>
          <a:stretch>
            <a:fillRect/>
          </a:stretch>
        </p:blipFill>
        <p:spPr>
          <a:xfrm>
            <a:off x="6216112" y="1921325"/>
            <a:ext cx="1487228" cy="502050"/>
          </a:xfrm>
          <a:prstGeom prst="rect">
            <a:avLst/>
          </a:prstGeom>
          <a:noFill/>
          <a:ln>
            <a:noFill/>
          </a:ln>
        </p:spPr>
      </p:pic>
      <p:pic>
        <p:nvPicPr>
          <p:cNvPr id="523" name="Google Shape;523;p41"/>
          <p:cNvPicPr preferRelativeResize="0"/>
          <p:nvPr/>
        </p:nvPicPr>
        <p:blipFill rotWithShape="1">
          <a:blip r:embed="rId5">
            <a:alphaModFix/>
          </a:blip>
          <a:srcRect b="25118" l="0" r="0" t="19638"/>
          <a:stretch/>
        </p:blipFill>
        <p:spPr>
          <a:xfrm>
            <a:off x="3250549" y="2240115"/>
            <a:ext cx="2461500" cy="6011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 name="Shape 87"/>
        <p:cNvGrpSpPr/>
        <p:nvPr/>
      </p:nvGrpSpPr>
      <p:grpSpPr>
        <a:xfrm>
          <a:off x="0" y="0"/>
          <a:ext cx="0" cy="0"/>
          <a:chOff x="0" y="0"/>
          <a:chExt cx="0" cy="0"/>
        </a:xfrm>
      </p:grpSpPr>
      <p:cxnSp>
        <p:nvCxnSpPr>
          <p:cNvPr id="88" name="Google Shape;88;p15"/>
          <p:cNvCxnSpPr>
            <a:stCxn id="89"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90" name="Google Shape;90;p15"/>
          <p:cNvCxnSpPr>
            <a:endCxn id="89"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89" name="Google Shape;89;p15"/>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
            </a:r>
            <a:r>
              <a:rPr lang="en" sz="3000">
                <a:solidFill>
                  <a:schemeClr val="lt1"/>
                </a:solidFill>
                <a:latin typeface="Oswald"/>
                <a:ea typeface="Oswald"/>
                <a:cs typeface="Oswald"/>
                <a:sym typeface="Oswald"/>
              </a:rPr>
              <a:t>A</a:t>
            </a:r>
            <a:r>
              <a:rPr lang="en" sz="3000">
                <a:solidFill>
                  <a:schemeClr val="lt1"/>
                </a:solidFill>
                <a:latin typeface="Oswald"/>
                <a:ea typeface="Oswald"/>
                <a:cs typeface="Oswald"/>
                <a:sym typeface="Oswald"/>
              </a:rPr>
              <a:t>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91" name="Google Shape;91;p15"/>
          <p:cNvSpPr/>
          <p:nvPr/>
        </p:nvSpPr>
        <p:spPr>
          <a:xfrm>
            <a:off x="3307350" y="3562600"/>
            <a:ext cx="2529300" cy="2436000"/>
          </a:xfrm>
          <a:prstGeom prst="ellipse">
            <a:avLst/>
          </a:prstGeom>
          <a:noFill/>
          <a:ln cap="flat" cmpd="sng" w="1143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5"/>
          <p:cNvPicPr preferRelativeResize="0"/>
          <p:nvPr/>
        </p:nvPicPr>
        <p:blipFill>
          <a:blip r:embed="rId3">
            <a:alphaModFix/>
          </a:blip>
          <a:stretch>
            <a:fillRect/>
          </a:stretch>
        </p:blipFill>
        <p:spPr>
          <a:xfrm>
            <a:off x="3552163" y="3409025"/>
            <a:ext cx="2163020" cy="2436000"/>
          </a:xfrm>
          <a:prstGeom prst="rect">
            <a:avLst/>
          </a:prstGeom>
          <a:noFill/>
          <a:ln>
            <a:noFill/>
          </a:ln>
        </p:spPr>
      </p:pic>
      <p:sp>
        <p:nvSpPr>
          <p:cNvPr id="93" name="Google Shape;93;p15"/>
          <p:cNvSpPr/>
          <p:nvPr/>
        </p:nvSpPr>
        <p:spPr>
          <a:xfrm>
            <a:off x="7378975" y="3497550"/>
            <a:ext cx="1581900" cy="15819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4" name="Google Shape;94;p15"/>
          <p:cNvSpPr/>
          <p:nvPr/>
        </p:nvSpPr>
        <p:spPr>
          <a:xfrm>
            <a:off x="6857725" y="1913400"/>
            <a:ext cx="1581900" cy="1581900"/>
          </a:xfrm>
          <a:prstGeom prst="ellipse">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5" name="Google Shape;95;p15"/>
          <p:cNvSpPr/>
          <p:nvPr/>
        </p:nvSpPr>
        <p:spPr>
          <a:xfrm>
            <a:off x="5502575" y="924925"/>
            <a:ext cx="1581900" cy="1581900"/>
          </a:xfrm>
          <a:prstGeom prst="ellipse">
            <a:avLst/>
          </a:prstGeom>
          <a:solidFill>
            <a:srgbClr val="CC0000">
              <a:alpha val="661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6" name="Google Shape;96;p15"/>
          <p:cNvSpPr/>
          <p:nvPr/>
        </p:nvSpPr>
        <p:spPr>
          <a:xfrm>
            <a:off x="3842725" y="682138"/>
            <a:ext cx="1581900" cy="1581900"/>
          </a:xfrm>
          <a:prstGeom prst="ellipse">
            <a:avLst/>
          </a:prstGeom>
          <a:solidFill>
            <a:srgbClr val="E03333">
              <a:alpha val="907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7" name="Google Shape;97;p15"/>
          <p:cNvSpPr/>
          <p:nvPr/>
        </p:nvSpPr>
        <p:spPr>
          <a:xfrm>
            <a:off x="2182875" y="924925"/>
            <a:ext cx="1581900" cy="1581900"/>
          </a:xfrm>
          <a:prstGeom prst="ellipse">
            <a:avLst/>
          </a:prstGeom>
          <a:solidFill>
            <a:srgbClr val="CE0000">
              <a:alpha val="9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827725" y="1913400"/>
            <a:ext cx="1581900" cy="1581900"/>
          </a:xfrm>
          <a:prstGeom prst="ellipse">
            <a:avLst/>
          </a:prstGeom>
          <a:solidFill>
            <a:srgbClr val="B829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9" name="Google Shape;99;p15"/>
          <p:cNvSpPr/>
          <p:nvPr/>
        </p:nvSpPr>
        <p:spPr>
          <a:xfrm>
            <a:off x="306500" y="3495300"/>
            <a:ext cx="1581900" cy="15864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txBox="1"/>
          <p:nvPr/>
        </p:nvSpPr>
        <p:spPr>
          <a:xfrm>
            <a:off x="337025" y="393055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Foundation Overview</a:t>
            </a:r>
            <a:endParaRPr b="1">
              <a:solidFill>
                <a:srgbClr val="FFFFFF"/>
              </a:solidFill>
              <a:latin typeface="Average"/>
              <a:ea typeface="Average"/>
              <a:cs typeface="Average"/>
              <a:sym typeface="Average"/>
            </a:endParaRPr>
          </a:p>
        </p:txBody>
      </p:sp>
      <p:sp>
        <p:nvSpPr>
          <p:cNvPr id="101" name="Google Shape;101;p15"/>
          <p:cNvSpPr txBox="1"/>
          <p:nvPr/>
        </p:nvSpPr>
        <p:spPr>
          <a:xfrm>
            <a:off x="827725" y="2266800"/>
            <a:ext cx="15819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Big Data Assessments</a:t>
            </a:r>
            <a:endParaRPr b="1">
              <a:solidFill>
                <a:srgbClr val="FFFFFF"/>
              </a:solidFill>
              <a:latin typeface="Average"/>
              <a:ea typeface="Average"/>
              <a:cs typeface="Average"/>
              <a:sym typeface="Average"/>
            </a:endParaRPr>
          </a:p>
        </p:txBody>
      </p:sp>
      <p:sp>
        <p:nvSpPr>
          <p:cNvPr id="102" name="Google Shape;102;p15"/>
          <p:cNvSpPr txBox="1"/>
          <p:nvPr/>
        </p:nvSpPr>
        <p:spPr>
          <a:xfrm>
            <a:off x="2260575" y="1487425"/>
            <a:ext cx="1428000" cy="45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Hype Cycle</a:t>
            </a:r>
            <a:endParaRPr b="1">
              <a:solidFill>
                <a:srgbClr val="FFFFFF"/>
              </a:solidFill>
              <a:latin typeface="Average"/>
              <a:ea typeface="Average"/>
              <a:cs typeface="Average"/>
              <a:sym typeface="Average"/>
            </a:endParaRPr>
          </a:p>
        </p:txBody>
      </p:sp>
      <p:sp>
        <p:nvSpPr>
          <p:cNvPr id="103" name="Google Shape;103;p15"/>
          <p:cNvSpPr txBox="1"/>
          <p:nvPr/>
        </p:nvSpPr>
        <p:spPr>
          <a:xfrm>
            <a:off x="3919675" y="1202125"/>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Architecture</a:t>
            </a:r>
            <a:endParaRPr b="1">
              <a:solidFill>
                <a:srgbClr val="FFFFFF"/>
              </a:solidFill>
              <a:latin typeface="Average"/>
              <a:ea typeface="Average"/>
              <a:cs typeface="Average"/>
              <a:sym typeface="Average"/>
            </a:endParaRPr>
          </a:p>
        </p:txBody>
      </p:sp>
      <p:sp>
        <p:nvSpPr>
          <p:cNvPr id="104" name="Google Shape;104;p15"/>
          <p:cNvSpPr txBox="1"/>
          <p:nvPr/>
        </p:nvSpPr>
        <p:spPr>
          <a:xfrm>
            <a:off x="5578775" y="1355723"/>
            <a:ext cx="1428000" cy="7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Technology Overview</a:t>
            </a:r>
            <a:endParaRPr b="1">
              <a:solidFill>
                <a:srgbClr val="FFFFFF"/>
              </a:solidFill>
              <a:latin typeface="Average"/>
              <a:ea typeface="Average"/>
              <a:cs typeface="Average"/>
              <a:sym typeface="Average"/>
            </a:endParaRPr>
          </a:p>
        </p:txBody>
      </p:sp>
      <p:sp>
        <p:nvSpPr>
          <p:cNvPr id="105" name="Google Shape;105;p15"/>
          <p:cNvSpPr txBox="1"/>
          <p:nvPr/>
        </p:nvSpPr>
        <p:spPr>
          <a:xfrm>
            <a:off x="6934675" y="234300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Vendor Analysis</a:t>
            </a:r>
            <a:endParaRPr b="1">
              <a:solidFill>
                <a:srgbClr val="FFFFFF"/>
              </a:solidFill>
              <a:latin typeface="Average"/>
              <a:ea typeface="Average"/>
              <a:cs typeface="Average"/>
              <a:sym typeface="Average"/>
            </a:endParaRPr>
          </a:p>
        </p:txBody>
      </p:sp>
      <p:sp>
        <p:nvSpPr>
          <p:cNvPr id="106" name="Google Shape;106;p15"/>
          <p:cNvSpPr/>
          <p:nvPr/>
        </p:nvSpPr>
        <p:spPr>
          <a:xfrm rot="-5067698">
            <a:off x="2593456" y="3923357"/>
            <a:ext cx="252738" cy="1146611"/>
          </a:xfrm>
          <a:prstGeom prst="flowChartExtract">
            <a:avLst/>
          </a:prstGeom>
          <a:solidFill>
            <a:srgbClr val="B8293D"/>
          </a:solidFill>
          <a:ln cap="flat" cmpd="sng" w="9525">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txBox="1"/>
          <p:nvPr/>
        </p:nvSpPr>
        <p:spPr>
          <a:xfrm>
            <a:off x="7502325" y="4006500"/>
            <a:ext cx="1360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Conclusion</a:t>
            </a:r>
            <a:endParaRPr b="1">
              <a:solidFill>
                <a:schemeClr val="dk1"/>
              </a:solidFill>
              <a:latin typeface="Average"/>
              <a:ea typeface="Average"/>
              <a:cs typeface="Average"/>
              <a:sym typeface="Average"/>
            </a:endParaRPr>
          </a:p>
          <a:p>
            <a:pPr indent="0" lvl="0" marL="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7" name="Shape 527"/>
        <p:cNvGrpSpPr/>
        <p:nvPr/>
      </p:nvGrpSpPr>
      <p:grpSpPr>
        <a:xfrm>
          <a:off x="0" y="0"/>
          <a:ext cx="0" cy="0"/>
          <a:chOff x="0" y="0"/>
          <a:chExt cx="0" cy="0"/>
        </a:xfrm>
      </p:grpSpPr>
      <p:cxnSp>
        <p:nvCxnSpPr>
          <p:cNvPr id="528" name="Google Shape;528;p42"/>
          <p:cNvCxnSpPr/>
          <p:nvPr/>
        </p:nvCxnSpPr>
        <p:spPr>
          <a:xfrm flipH="1" rot="10800000">
            <a:off x="7301550" y="376000"/>
            <a:ext cx="1869300" cy="22200"/>
          </a:xfrm>
          <a:prstGeom prst="straightConnector1">
            <a:avLst/>
          </a:prstGeom>
          <a:noFill/>
          <a:ln cap="flat" cmpd="sng" w="28575">
            <a:solidFill>
              <a:schemeClr val="lt1"/>
            </a:solidFill>
            <a:prstDash val="solid"/>
            <a:round/>
            <a:headEnd len="med" w="med" type="oval"/>
            <a:tailEnd len="med" w="med" type="none"/>
          </a:ln>
        </p:spPr>
      </p:cxnSp>
      <p:cxnSp>
        <p:nvCxnSpPr>
          <p:cNvPr id="529" name="Google Shape;529;p42"/>
          <p:cNvCxnSpPr>
            <a:endCxn id="530" idx="1"/>
          </p:cNvCxnSpPr>
          <p:nvPr/>
        </p:nvCxnSpPr>
        <p:spPr>
          <a:xfrm flipH="1" rot="10800000">
            <a:off x="0" y="400450"/>
            <a:ext cx="1795200" cy="12000"/>
          </a:xfrm>
          <a:prstGeom prst="straightConnector1">
            <a:avLst/>
          </a:prstGeom>
          <a:noFill/>
          <a:ln cap="flat" cmpd="sng" w="28575">
            <a:solidFill>
              <a:schemeClr val="lt1"/>
            </a:solidFill>
            <a:prstDash val="solid"/>
            <a:round/>
            <a:headEnd len="med" w="med" type="none"/>
            <a:tailEnd len="med" w="med" type="oval"/>
          </a:ln>
        </p:spPr>
      </p:cxnSp>
      <p:sp>
        <p:nvSpPr>
          <p:cNvPr id="530" name="Google Shape;530;p42"/>
          <p:cNvSpPr txBox="1"/>
          <p:nvPr/>
        </p:nvSpPr>
        <p:spPr>
          <a:xfrm>
            <a:off x="1795200" y="118450"/>
            <a:ext cx="55536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DATA VISUALIZATION TOP 3 VENDORS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531" name="Google Shape;531;p42"/>
          <p:cNvSpPr txBox="1"/>
          <p:nvPr/>
        </p:nvSpPr>
        <p:spPr>
          <a:xfrm>
            <a:off x="501375" y="1080575"/>
            <a:ext cx="8030700" cy="9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pic>
        <p:nvPicPr>
          <p:cNvPr id="532" name="Google Shape;532;p42"/>
          <p:cNvPicPr preferRelativeResize="0"/>
          <p:nvPr/>
        </p:nvPicPr>
        <p:blipFill>
          <a:blip r:embed="rId3">
            <a:alphaModFix/>
          </a:blip>
          <a:stretch>
            <a:fillRect/>
          </a:stretch>
        </p:blipFill>
        <p:spPr>
          <a:xfrm>
            <a:off x="1243650" y="629108"/>
            <a:ext cx="2100150" cy="2295075"/>
          </a:xfrm>
          <a:prstGeom prst="rect">
            <a:avLst/>
          </a:prstGeom>
          <a:noFill/>
          <a:ln>
            <a:noFill/>
          </a:ln>
        </p:spPr>
      </p:pic>
      <p:pic>
        <p:nvPicPr>
          <p:cNvPr id="533" name="Google Shape;533;p42"/>
          <p:cNvPicPr preferRelativeResize="0"/>
          <p:nvPr/>
        </p:nvPicPr>
        <p:blipFill>
          <a:blip r:embed="rId4">
            <a:alphaModFix/>
          </a:blip>
          <a:stretch>
            <a:fillRect/>
          </a:stretch>
        </p:blipFill>
        <p:spPr>
          <a:xfrm>
            <a:off x="3968475" y="1243863"/>
            <a:ext cx="1207050" cy="1207050"/>
          </a:xfrm>
          <a:prstGeom prst="rect">
            <a:avLst/>
          </a:prstGeom>
          <a:noFill/>
          <a:ln>
            <a:noFill/>
          </a:ln>
        </p:spPr>
      </p:pic>
      <p:pic>
        <p:nvPicPr>
          <p:cNvPr id="534" name="Google Shape;534;p42"/>
          <p:cNvPicPr preferRelativeResize="0"/>
          <p:nvPr/>
        </p:nvPicPr>
        <p:blipFill>
          <a:blip r:embed="rId5">
            <a:alphaModFix/>
          </a:blip>
          <a:stretch>
            <a:fillRect/>
          </a:stretch>
        </p:blipFill>
        <p:spPr>
          <a:xfrm>
            <a:off x="5989925" y="1393809"/>
            <a:ext cx="2320452" cy="907175"/>
          </a:xfrm>
          <a:prstGeom prst="rect">
            <a:avLst/>
          </a:prstGeom>
          <a:noFill/>
          <a:ln>
            <a:noFill/>
          </a:ln>
        </p:spPr>
      </p:pic>
      <p:sp>
        <p:nvSpPr>
          <p:cNvPr id="535" name="Google Shape;535;p42"/>
          <p:cNvSpPr txBox="1"/>
          <p:nvPr/>
        </p:nvSpPr>
        <p:spPr>
          <a:xfrm>
            <a:off x="409650" y="2777500"/>
            <a:ext cx="8324700" cy="152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333333"/>
                </a:solidFill>
                <a:latin typeface="Open Sans SemiBold"/>
                <a:ea typeface="Open Sans SemiBold"/>
                <a:cs typeface="Open Sans SemiBold"/>
                <a:sym typeface="Open Sans SemiBold"/>
              </a:rPr>
              <a:t>The top 3 vendors for data visualization are Tableau, Qlik, and Klipfolio. Data visualization was evaluated on two metrics: </a:t>
            </a:r>
            <a:r>
              <a:rPr b="1" lang="en" sz="1600">
                <a:solidFill>
                  <a:srgbClr val="333333"/>
                </a:solidFill>
                <a:latin typeface="Open Sans"/>
                <a:ea typeface="Open Sans"/>
                <a:cs typeface="Open Sans"/>
                <a:sym typeface="Open Sans"/>
              </a:rPr>
              <a:t>Enterprise Support </a:t>
            </a:r>
            <a:r>
              <a:rPr lang="en" sz="1600">
                <a:solidFill>
                  <a:srgbClr val="333333"/>
                </a:solidFill>
                <a:latin typeface="Open Sans SemiBold"/>
                <a:ea typeface="Open Sans SemiBold"/>
                <a:cs typeface="Open Sans SemiBold"/>
                <a:sym typeface="Open Sans SemiBold"/>
              </a:rPr>
              <a:t>and </a:t>
            </a:r>
            <a:r>
              <a:rPr b="1" lang="en" sz="1600">
                <a:solidFill>
                  <a:srgbClr val="333333"/>
                </a:solidFill>
                <a:latin typeface="Open Sans"/>
                <a:ea typeface="Open Sans"/>
                <a:cs typeface="Open Sans"/>
                <a:sym typeface="Open Sans"/>
              </a:rPr>
              <a:t>User Experience</a:t>
            </a:r>
            <a:r>
              <a:rPr lang="en" sz="1600">
                <a:solidFill>
                  <a:srgbClr val="333333"/>
                </a:solidFill>
                <a:latin typeface="Open Sans SemiBold"/>
                <a:ea typeface="Open Sans SemiBold"/>
                <a:cs typeface="Open Sans SemiBold"/>
                <a:sym typeface="Open Sans SemiBold"/>
              </a:rPr>
              <a:t>. These metrics include 10 of the most important attributes that thoroughly assess the vendors’ capabilities. This information will be crucial in determining which data visualization vendor the Gates Foundation implements.</a:t>
            </a:r>
            <a:endParaRPr sz="1600">
              <a:solidFill>
                <a:srgbClr val="333333"/>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a:latin typeface="Average"/>
              <a:ea typeface="Average"/>
              <a:cs typeface="Average"/>
              <a:sym typeface="Average"/>
            </a:endParaRPr>
          </a:p>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9" name="Shape 539"/>
        <p:cNvGrpSpPr/>
        <p:nvPr/>
      </p:nvGrpSpPr>
      <p:grpSpPr>
        <a:xfrm>
          <a:off x="0" y="0"/>
          <a:ext cx="0" cy="0"/>
          <a:chOff x="0" y="0"/>
          <a:chExt cx="0" cy="0"/>
        </a:xfrm>
      </p:grpSpPr>
      <p:cxnSp>
        <p:nvCxnSpPr>
          <p:cNvPr id="540" name="Google Shape;540;p43"/>
          <p:cNvCxnSpPr/>
          <p:nvPr/>
        </p:nvCxnSpPr>
        <p:spPr>
          <a:xfrm flipH="1" rot="10800000">
            <a:off x="6682650" y="359800"/>
            <a:ext cx="2474400" cy="9000"/>
          </a:xfrm>
          <a:prstGeom prst="straightConnector1">
            <a:avLst/>
          </a:prstGeom>
          <a:noFill/>
          <a:ln cap="flat" cmpd="sng" w="28575">
            <a:solidFill>
              <a:schemeClr val="lt1"/>
            </a:solidFill>
            <a:prstDash val="solid"/>
            <a:round/>
            <a:headEnd len="med" w="med" type="oval"/>
            <a:tailEnd len="med" w="med" type="none"/>
          </a:ln>
        </p:spPr>
      </p:cxnSp>
      <p:cxnSp>
        <p:nvCxnSpPr>
          <p:cNvPr id="541" name="Google Shape;541;p43"/>
          <p:cNvCxnSpPr/>
          <p:nvPr/>
        </p:nvCxnSpPr>
        <p:spPr>
          <a:xfrm flipH="1" rot="10800000">
            <a:off x="-150" y="393700"/>
            <a:ext cx="2461500" cy="9000"/>
          </a:xfrm>
          <a:prstGeom prst="straightConnector1">
            <a:avLst/>
          </a:prstGeom>
          <a:noFill/>
          <a:ln cap="flat" cmpd="sng" w="28575">
            <a:solidFill>
              <a:schemeClr val="lt1"/>
            </a:solidFill>
            <a:prstDash val="solid"/>
            <a:round/>
            <a:headEnd len="med" w="med" type="none"/>
            <a:tailEnd len="med" w="med" type="oval"/>
          </a:ln>
        </p:spPr>
      </p:cxnSp>
      <p:sp>
        <p:nvSpPr>
          <p:cNvPr id="542" name="Google Shape;542;p43"/>
          <p:cNvSpPr txBox="1"/>
          <p:nvPr/>
        </p:nvSpPr>
        <p:spPr>
          <a:xfrm>
            <a:off x="2461350" y="86800"/>
            <a:ext cx="4221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VENDOR ANALYSIS CRITERIA</a:t>
            </a:r>
            <a:endParaRPr sz="3000">
              <a:solidFill>
                <a:schemeClr val="lt1"/>
              </a:solidFill>
              <a:latin typeface="Oswald"/>
              <a:ea typeface="Oswald"/>
              <a:cs typeface="Oswald"/>
              <a:sym typeface="Oswald"/>
            </a:endParaRPr>
          </a:p>
          <a:p>
            <a:pPr indent="0" lvl="0" marL="0" rtl="0" algn="ctr">
              <a:spcBef>
                <a:spcPts val="0"/>
              </a:spcBef>
              <a:spcAft>
                <a:spcPts val="0"/>
              </a:spcAft>
              <a:buNone/>
            </a:pPr>
            <a:r>
              <a:rPr lang="en" sz="3000">
                <a:solidFill>
                  <a:schemeClr val="lt1"/>
                </a:solidFill>
                <a:latin typeface="Oswald"/>
                <a:ea typeface="Oswald"/>
                <a:cs typeface="Oswald"/>
                <a:sym typeface="Oswald"/>
              </a:rPr>
              <a:t>Data Visualization</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543" name="Google Shape;543;p43"/>
          <p:cNvSpPr/>
          <p:nvPr/>
        </p:nvSpPr>
        <p:spPr>
          <a:xfrm>
            <a:off x="1941825" y="1321300"/>
            <a:ext cx="1625400" cy="1557900"/>
          </a:xfrm>
          <a:prstGeom prst="ellipse">
            <a:avLst/>
          </a:prstGeom>
          <a:noFill/>
          <a:ln cap="flat" cmpd="sng" w="762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3"/>
          <p:cNvSpPr/>
          <p:nvPr/>
        </p:nvSpPr>
        <p:spPr>
          <a:xfrm>
            <a:off x="1941825" y="3294275"/>
            <a:ext cx="1625400" cy="1557900"/>
          </a:xfrm>
          <a:prstGeom prst="ellipse">
            <a:avLst/>
          </a:prstGeom>
          <a:noFill/>
          <a:ln cap="flat" cmpd="sng" w="762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3"/>
          <p:cNvSpPr txBox="1"/>
          <p:nvPr/>
        </p:nvSpPr>
        <p:spPr>
          <a:xfrm>
            <a:off x="2330925" y="1486738"/>
            <a:ext cx="847200" cy="12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chemeClr val="lt1"/>
                </a:solidFill>
                <a:latin typeface="Open Sans"/>
                <a:ea typeface="Open Sans"/>
                <a:cs typeface="Open Sans"/>
                <a:sym typeface="Open Sans"/>
              </a:rPr>
              <a:t>X</a:t>
            </a:r>
            <a:endParaRPr b="1" sz="7200">
              <a:solidFill>
                <a:schemeClr val="lt1"/>
              </a:solidFill>
              <a:latin typeface="Open Sans"/>
              <a:ea typeface="Open Sans"/>
              <a:cs typeface="Open Sans"/>
              <a:sym typeface="Open Sans"/>
            </a:endParaRPr>
          </a:p>
        </p:txBody>
      </p:sp>
      <p:sp>
        <p:nvSpPr>
          <p:cNvPr id="546" name="Google Shape;546;p43"/>
          <p:cNvSpPr txBox="1"/>
          <p:nvPr/>
        </p:nvSpPr>
        <p:spPr>
          <a:xfrm>
            <a:off x="4223950" y="1299625"/>
            <a:ext cx="4143000" cy="10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lt1"/>
                </a:solidFill>
                <a:latin typeface="Open Sans"/>
                <a:ea typeface="Open Sans"/>
                <a:cs typeface="Open Sans"/>
                <a:sym typeface="Open Sans"/>
              </a:rPr>
              <a:t>Enterprise Support</a:t>
            </a:r>
            <a:endParaRPr b="1" sz="2400" u="sng">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Stability</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Scalability</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Price</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Product Support</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Deployment</a:t>
            </a:r>
            <a:endParaRPr sz="1800">
              <a:solidFill>
                <a:schemeClr val="lt1"/>
              </a:solidFill>
              <a:latin typeface="Open Sans"/>
              <a:ea typeface="Open Sans"/>
              <a:cs typeface="Open Sans"/>
              <a:sym typeface="Open Sans"/>
            </a:endParaRPr>
          </a:p>
        </p:txBody>
      </p:sp>
      <p:sp>
        <p:nvSpPr>
          <p:cNvPr id="547" name="Google Shape;547;p43"/>
          <p:cNvSpPr txBox="1"/>
          <p:nvPr/>
        </p:nvSpPr>
        <p:spPr>
          <a:xfrm>
            <a:off x="4223950" y="3294250"/>
            <a:ext cx="2677800" cy="13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lt1"/>
                </a:solidFill>
                <a:latin typeface="Open Sans"/>
                <a:ea typeface="Open Sans"/>
                <a:cs typeface="Open Sans"/>
                <a:sym typeface="Open Sans"/>
              </a:rPr>
              <a:t>User Experience</a:t>
            </a:r>
            <a:endParaRPr b="1" sz="2400" u="sng">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Data &amp; Analytics</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User Interface</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Integration</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Approachability</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Ease of Use</a:t>
            </a:r>
            <a:endParaRPr sz="1800">
              <a:solidFill>
                <a:schemeClr val="lt1"/>
              </a:solidFill>
              <a:latin typeface="Open Sans"/>
              <a:ea typeface="Open Sans"/>
              <a:cs typeface="Open Sans"/>
              <a:sym typeface="Open Sans"/>
            </a:endParaRPr>
          </a:p>
        </p:txBody>
      </p:sp>
      <p:sp>
        <p:nvSpPr>
          <p:cNvPr id="548" name="Google Shape;548;p43"/>
          <p:cNvSpPr txBox="1"/>
          <p:nvPr/>
        </p:nvSpPr>
        <p:spPr>
          <a:xfrm>
            <a:off x="2330925" y="3459713"/>
            <a:ext cx="847200" cy="12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chemeClr val="lt1"/>
                </a:solidFill>
                <a:latin typeface="Open Sans"/>
                <a:ea typeface="Open Sans"/>
                <a:cs typeface="Open Sans"/>
                <a:sym typeface="Open Sans"/>
              </a:rPr>
              <a:t>Y</a:t>
            </a:r>
            <a:endParaRPr b="1" sz="7200">
              <a:solidFill>
                <a:schemeClr val="lt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2" name="Shape 552"/>
        <p:cNvGrpSpPr/>
        <p:nvPr/>
      </p:nvGrpSpPr>
      <p:grpSpPr>
        <a:xfrm>
          <a:off x="0" y="0"/>
          <a:ext cx="0" cy="0"/>
          <a:chOff x="0" y="0"/>
          <a:chExt cx="0" cy="0"/>
        </a:xfrm>
      </p:grpSpPr>
      <p:cxnSp>
        <p:nvCxnSpPr>
          <p:cNvPr id="553" name="Google Shape;553;p44"/>
          <p:cNvCxnSpPr>
            <a:stCxn id="554" idx="3"/>
          </p:cNvCxnSpPr>
          <p:nvPr/>
        </p:nvCxnSpPr>
        <p:spPr>
          <a:xfrm flipH="1" rot="10800000">
            <a:off x="7252950" y="359800"/>
            <a:ext cx="1904100" cy="4500"/>
          </a:xfrm>
          <a:prstGeom prst="straightConnector1">
            <a:avLst/>
          </a:prstGeom>
          <a:noFill/>
          <a:ln cap="flat" cmpd="sng" w="28575">
            <a:solidFill>
              <a:schemeClr val="lt1"/>
            </a:solidFill>
            <a:prstDash val="solid"/>
            <a:round/>
            <a:headEnd len="med" w="med" type="oval"/>
            <a:tailEnd len="med" w="med" type="none"/>
          </a:ln>
        </p:spPr>
      </p:cxnSp>
      <p:cxnSp>
        <p:nvCxnSpPr>
          <p:cNvPr id="555" name="Google Shape;555;p44"/>
          <p:cNvCxnSpPr>
            <a:endCxn id="554" idx="1"/>
          </p:cNvCxnSpPr>
          <p:nvPr/>
        </p:nvCxnSpPr>
        <p:spPr>
          <a:xfrm flipH="1" rot="10800000">
            <a:off x="-150" y="364300"/>
            <a:ext cx="1891200" cy="19200"/>
          </a:xfrm>
          <a:prstGeom prst="straightConnector1">
            <a:avLst/>
          </a:prstGeom>
          <a:noFill/>
          <a:ln cap="flat" cmpd="sng" w="28575">
            <a:solidFill>
              <a:schemeClr val="lt1"/>
            </a:solidFill>
            <a:prstDash val="solid"/>
            <a:round/>
            <a:headEnd len="med" w="med" type="none"/>
            <a:tailEnd len="med" w="med" type="oval"/>
          </a:ln>
        </p:spPr>
      </p:cxnSp>
      <p:sp>
        <p:nvSpPr>
          <p:cNvPr id="554" name="Google Shape;554;p44"/>
          <p:cNvSpPr txBox="1"/>
          <p:nvPr/>
        </p:nvSpPr>
        <p:spPr>
          <a:xfrm>
            <a:off x="1891050" y="82300"/>
            <a:ext cx="5361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MAGIC QUADRANT: </a:t>
            </a:r>
            <a:r>
              <a:rPr lang="en" sz="3000">
                <a:solidFill>
                  <a:schemeClr val="lt1"/>
                </a:solidFill>
                <a:latin typeface="Oswald"/>
                <a:ea typeface="Oswald"/>
                <a:cs typeface="Oswald"/>
                <a:sym typeface="Oswald"/>
              </a:rPr>
              <a:t>VISUALIZATION</a:t>
            </a:r>
            <a:endParaRPr sz="3000">
              <a:solidFill>
                <a:schemeClr val="lt1"/>
              </a:solidFill>
              <a:latin typeface="Oswald"/>
              <a:ea typeface="Oswald"/>
              <a:cs typeface="Oswald"/>
              <a:sym typeface="Oswald"/>
            </a:endParaRPr>
          </a:p>
        </p:txBody>
      </p:sp>
      <p:cxnSp>
        <p:nvCxnSpPr>
          <p:cNvPr id="556" name="Google Shape;556;p44"/>
          <p:cNvCxnSpPr/>
          <p:nvPr/>
        </p:nvCxnSpPr>
        <p:spPr>
          <a:xfrm>
            <a:off x="4590600" y="1339950"/>
            <a:ext cx="24900" cy="3474000"/>
          </a:xfrm>
          <a:prstGeom prst="straightConnector1">
            <a:avLst/>
          </a:prstGeom>
          <a:noFill/>
          <a:ln cap="flat" cmpd="sng" w="38100">
            <a:solidFill>
              <a:schemeClr val="dk2"/>
            </a:solidFill>
            <a:prstDash val="dash"/>
            <a:round/>
            <a:headEnd len="med" w="med" type="none"/>
            <a:tailEnd len="med" w="med" type="none"/>
          </a:ln>
        </p:spPr>
      </p:cxnSp>
      <p:cxnSp>
        <p:nvCxnSpPr>
          <p:cNvPr id="557" name="Google Shape;557;p44"/>
          <p:cNvCxnSpPr/>
          <p:nvPr/>
        </p:nvCxnSpPr>
        <p:spPr>
          <a:xfrm flipH="1">
            <a:off x="1153775" y="2841225"/>
            <a:ext cx="6873600" cy="24900"/>
          </a:xfrm>
          <a:prstGeom prst="straightConnector1">
            <a:avLst/>
          </a:prstGeom>
          <a:noFill/>
          <a:ln cap="flat" cmpd="sng" w="38100">
            <a:solidFill>
              <a:schemeClr val="dk2"/>
            </a:solidFill>
            <a:prstDash val="dash"/>
            <a:round/>
            <a:headEnd len="med" w="med" type="none"/>
            <a:tailEnd len="med" w="med" type="none"/>
          </a:ln>
        </p:spPr>
      </p:cxnSp>
      <p:sp>
        <p:nvSpPr>
          <p:cNvPr id="558" name="Google Shape;558;p44"/>
          <p:cNvSpPr txBox="1"/>
          <p:nvPr/>
        </p:nvSpPr>
        <p:spPr>
          <a:xfrm>
            <a:off x="0" y="2617850"/>
            <a:ext cx="1397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Enterprise Support</a:t>
            </a:r>
            <a:endParaRPr b="1">
              <a:solidFill>
                <a:schemeClr val="lt1"/>
              </a:solidFill>
              <a:latin typeface="Open Sans"/>
              <a:ea typeface="Open Sans"/>
              <a:cs typeface="Open Sans"/>
              <a:sym typeface="Open Sans"/>
            </a:endParaRPr>
          </a:p>
        </p:txBody>
      </p:sp>
      <p:sp>
        <p:nvSpPr>
          <p:cNvPr id="559" name="Google Shape;559;p44"/>
          <p:cNvSpPr txBox="1"/>
          <p:nvPr/>
        </p:nvSpPr>
        <p:spPr>
          <a:xfrm>
            <a:off x="3985200" y="4700300"/>
            <a:ext cx="1997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User Experience</a:t>
            </a:r>
            <a:endParaRPr b="1">
              <a:solidFill>
                <a:schemeClr val="lt1"/>
              </a:solidFill>
              <a:latin typeface="Open Sans"/>
              <a:ea typeface="Open Sans"/>
              <a:cs typeface="Open Sans"/>
              <a:sym typeface="Open Sans"/>
            </a:endParaRPr>
          </a:p>
        </p:txBody>
      </p:sp>
      <p:pic>
        <p:nvPicPr>
          <p:cNvPr id="560" name="Google Shape;560;p44"/>
          <p:cNvPicPr preferRelativeResize="0"/>
          <p:nvPr/>
        </p:nvPicPr>
        <p:blipFill>
          <a:blip r:embed="rId3">
            <a:alphaModFix/>
          </a:blip>
          <a:stretch>
            <a:fillRect/>
          </a:stretch>
        </p:blipFill>
        <p:spPr>
          <a:xfrm>
            <a:off x="6444625" y="650812"/>
            <a:ext cx="1582750" cy="1729653"/>
          </a:xfrm>
          <a:prstGeom prst="rect">
            <a:avLst/>
          </a:prstGeom>
          <a:noFill/>
          <a:ln>
            <a:noFill/>
          </a:ln>
        </p:spPr>
      </p:pic>
      <p:pic>
        <p:nvPicPr>
          <p:cNvPr id="561" name="Google Shape;561;p44"/>
          <p:cNvPicPr preferRelativeResize="0"/>
          <p:nvPr/>
        </p:nvPicPr>
        <p:blipFill>
          <a:blip r:embed="rId4">
            <a:alphaModFix/>
          </a:blip>
          <a:stretch>
            <a:fillRect/>
          </a:stretch>
        </p:blipFill>
        <p:spPr>
          <a:xfrm>
            <a:off x="5406525" y="1506813"/>
            <a:ext cx="803400" cy="803400"/>
          </a:xfrm>
          <a:prstGeom prst="rect">
            <a:avLst/>
          </a:prstGeom>
          <a:noFill/>
          <a:ln>
            <a:noFill/>
          </a:ln>
        </p:spPr>
      </p:pic>
      <p:pic>
        <p:nvPicPr>
          <p:cNvPr id="562" name="Google Shape;562;p44"/>
          <p:cNvPicPr preferRelativeResize="0"/>
          <p:nvPr/>
        </p:nvPicPr>
        <p:blipFill>
          <a:blip r:embed="rId5">
            <a:alphaModFix/>
          </a:blip>
          <a:stretch>
            <a:fillRect/>
          </a:stretch>
        </p:blipFill>
        <p:spPr>
          <a:xfrm>
            <a:off x="4818474" y="2463862"/>
            <a:ext cx="1288052" cy="5035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6" name="Shape 566"/>
        <p:cNvGrpSpPr/>
        <p:nvPr/>
      </p:nvGrpSpPr>
      <p:grpSpPr>
        <a:xfrm>
          <a:off x="0" y="0"/>
          <a:ext cx="0" cy="0"/>
          <a:chOff x="0" y="0"/>
          <a:chExt cx="0" cy="0"/>
        </a:xfrm>
      </p:grpSpPr>
      <p:cxnSp>
        <p:nvCxnSpPr>
          <p:cNvPr id="567" name="Google Shape;567;p45"/>
          <p:cNvCxnSpPr>
            <a:stCxn id="568" idx="3"/>
          </p:cNvCxnSpPr>
          <p:nvPr/>
        </p:nvCxnSpPr>
        <p:spPr>
          <a:xfrm>
            <a:off x="6341400" y="373600"/>
            <a:ext cx="2818800" cy="12300"/>
          </a:xfrm>
          <a:prstGeom prst="straightConnector1">
            <a:avLst/>
          </a:prstGeom>
          <a:noFill/>
          <a:ln cap="flat" cmpd="sng" w="28575">
            <a:solidFill>
              <a:schemeClr val="lt1"/>
            </a:solidFill>
            <a:prstDash val="solid"/>
            <a:round/>
            <a:headEnd len="med" w="med" type="oval"/>
            <a:tailEnd len="med" w="med" type="none"/>
          </a:ln>
        </p:spPr>
      </p:cxnSp>
      <p:cxnSp>
        <p:nvCxnSpPr>
          <p:cNvPr id="569" name="Google Shape;569;p45"/>
          <p:cNvCxnSpPr>
            <a:endCxn id="568" idx="1"/>
          </p:cNvCxnSpPr>
          <p:nvPr/>
        </p:nvCxnSpPr>
        <p:spPr>
          <a:xfrm flipH="1" rot="10800000">
            <a:off x="0" y="373600"/>
            <a:ext cx="2802600" cy="5700"/>
          </a:xfrm>
          <a:prstGeom prst="straightConnector1">
            <a:avLst/>
          </a:prstGeom>
          <a:noFill/>
          <a:ln cap="flat" cmpd="sng" w="28575">
            <a:solidFill>
              <a:schemeClr val="lt1"/>
            </a:solidFill>
            <a:prstDash val="solid"/>
            <a:round/>
            <a:headEnd len="med" w="med" type="none"/>
            <a:tailEnd len="med" w="med" type="oval"/>
          </a:ln>
        </p:spPr>
      </p:cxnSp>
      <p:sp>
        <p:nvSpPr>
          <p:cNvPr id="568" name="Google Shape;568;p45"/>
          <p:cNvSpPr txBox="1"/>
          <p:nvPr/>
        </p:nvSpPr>
        <p:spPr>
          <a:xfrm>
            <a:off x="2802600" y="9160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PRESENTATION AGENDA</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570" name="Google Shape;570;p45"/>
          <p:cNvSpPr/>
          <p:nvPr/>
        </p:nvSpPr>
        <p:spPr>
          <a:xfrm>
            <a:off x="3307350" y="3562600"/>
            <a:ext cx="2529300" cy="2436000"/>
          </a:xfrm>
          <a:prstGeom prst="ellipse">
            <a:avLst/>
          </a:prstGeom>
          <a:noFill/>
          <a:ln cap="flat" cmpd="sng" w="114300">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1" name="Google Shape;571;p45"/>
          <p:cNvPicPr preferRelativeResize="0"/>
          <p:nvPr/>
        </p:nvPicPr>
        <p:blipFill>
          <a:blip r:embed="rId3">
            <a:alphaModFix/>
          </a:blip>
          <a:stretch>
            <a:fillRect/>
          </a:stretch>
        </p:blipFill>
        <p:spPr>
          <a:xfrm>
            <a:off x="3552163" y="3409025"/>
            <a:ext cx="2163020" cy="2436000"/>
          </a:xfrm>
          <a:prstGeom prst="rect">
            <a:avLst/>
          </a:prstGeom>
          <a:noFill/>
          <a:ln>
            <a:noFill/>
          </a:ln>
        </p:spPr>
      </p:pic>
      <p:sp>
        <p:nvSpPr>
          <p:cNvPr id="572" name="Google Shape;572;p45"/>
          <p:cNvSpPr/>
          <p:nvPr/>
        </p:nvSpPr>
        <p:spPr>
          <a:xfrm>
            <a:off x="7378975" y="3497550"/>
            <a:ext cx="1581900" cy="15819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3" name="Google Shape;573;p45"/>
          <p:cNvSpPr/>
          <p:nvPr/>
        </p:nvSpPr>
        <p:spPr>
          <a:xfrm>
            <a:off x="6857725" y="1913400"/>
            <a:ext cx="1581900" cy="1581900"/>
          </a:xfrm>
          <a:prstGeom prst="ellipse">
            <a:avLst/>
          </a:prstGeom>
          <a:solidFill>
            <a:srgbClr val="E0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4" name="Google Shape;574;p45"/>
          <p:cNvSpPr/>
          <p:nvPr/>
        </p:nvSpPr>
        <p:spPr>
          <a:xfrm>
            <a:off x="5502575" y="924925"/>
            <a:ext cx="1581900" cy="1581900"/>
          </a:xfrm>
          <a:prstGeom prst="ellipse">
            <a:avLst/>
          </a:prstGeom>
          <a:solidFill>
            <a:srgbClr val="CC0000">
              <a:alpha val="661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5" name="Google Shape;575;p45"/>
          <p:cNvSpPr/>
          <p:nvPr/>
        </p:nvSpPr>
        <p:spPr>
          <a:xfrm>
            <a:off x="3842725" y="682138"/>
            <a:ext cx="1581900" cy="1581900"/>
          </a:xfrm>
          <a:prstGeom prst="ellipse">
            <a:avLst/>
          </a:prstGeom>
          <a:solidFill>
            <a:srgbClr val="E03333">
              <a:alpha val="907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6" name="Google Shape;576;p45"/>
          <p:cNvSpPr/>
          <p:nvPr/>
        </p:nvSpPr>
        <p:spPr>
          <a:xfrm>
            <a:off x="2182875" y="924925"/>
            <a:ext cx="1581900" cy="1581900"/>
          </a:xfrm>
          <a:prstGeom prst="ellipse">
            <a:avLst/>
          </a:prstGeom>
          <a:solidFill>
            <a:srgbClr val="CE0000">
              <a:alpha val="9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5"/>
          <p:cNvSpPr/>
          <p:nvPr/>
        </p:nvSpPr>
        <p:spPr>
          <a:xfrm>
            <a:off x="827725" y="1913400"/>
            <a:ext cx="1581900" cy="1581900"/>
          </a:xfrm>
          <a:prstGeom prst="ellipse">
            <a:avLst/>
          </a:prstGeom>
          <a:solidFill>
            <a:srgbClr val="B829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8" name="Google Shape;578;p45"/>
          <p:cNvSpPr/>
          <p:nvPr/>
        </p:nvSpPr>
        <p:spPr>
          <a:xfrm>
            <a:off x="306500" y="3495300"/>
            <a:ext cx="1581900" cy="15864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5"/>
          <p:cNvSpPr txBox="1"/>
          <p:nvPr/>
        </p:nvSpPr>
        <p:spPr>
          <a:xfrm>
            <a:off x="383450" y="3930150"/>
            <a:ext cx="14280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Foundation Overview</a:t>
            </a:r>
            <a:endParaRPr b="1">
              <a:solidFill>
                <a:srgbClr val="FFFFFF"/>
              </a:solidFill>
              <a:latin typeface="Average"/>
              <a:ea typeface="Average"/>
              <a:cs typeface="Average"/>
              <a:sym typeface="Average"/>
            </a:endParaRPr>
          </a:p>
        </p:txBody>
      </p:sp>
      <p:sp>
        <p:nvSpPr>
          <p:cNvPr id="580" name="Google Shape;580;p45"/>
          <p:cNvSpPr txBox="1"/>
          <p:nvPr/>
        </p:nvSpPr>
        <p:spPr>
          <a:xfrm>
            <a:off x="827725" y="2266800"/>
            <a:ext cx="15819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Big Data Assessments</a:t>
            </a:r>
            <a:endParaRPr b="1">
              <a:solidFill>
                <a:srgbClr val="FFFFFF"/>
              </a:solidFill>
              <a:latin typeface="Average"/>
              <a:ea typeface="Average"/>
              <a:cs typeface="Average"/>
              <a:sym typeface="Average"/>
            </a:endParaRPr>
          </a:p>
        </p:txBody>
      </p:sp>
      <p:sp>
        <p:nvSpPr>
          <p:cNvPr id="581" name="Google Shape;581;p45"/>
          <p:cNvSpPr txBox="1"/>
          <p:nvPr/>
        </p:nvSpPr>
        <p:spPr>
          <a:xfrm>
            <a:off x="2260575" y="1498225"/>
            <a:ext cx="1428000" cy="43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Hype Cycle</a:t>
            </a:r>
            <a:endParaRPr b="1">
              <a:solidFill>
                <a:srgbClr val="FFFFFF"/>
              </a:solidFill>
              <a:latin typeface="Average"/>
              <a:ea typeface="Average"/>
              <a:cs typeface="Average"/>
              <a:sym typeface="Average"/>
            </a:endParaRPr>
          </a:p>
        </p:txBody>
      </p:sp>
      <p:sp>
        <p:nvSpPr>
          <p:cNvPr id="582" name="Google Shape;582;p45"/>
          <p:cNvSpPr txBox="1"/>
          <p:nvPr/>
        </p:nvSpPr>
        <p:spPr>
          <a:xfrm>
            <a:off x="3919675" y="1202125"/>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Architecture</a:t>
            </a:r>
            <a:endParaRPr b="1">
              <a:solidFill>
                <a:srgbClr val="FFFFFF"/>
              </a:solidFill>
              <a:latin typeface="Average"/>
              <a:ea typeface="Average"/>
              <a:cs typeface="Average"/>
              <a:sym typeface="Average"/>
            </a:endParaRPr>
          </a:p>
        </p:txBody>
      </p:sp>
      <p:sp>
        <p:nvSpPr>
          <p:cNvPr id="583" name="Google Shape;583;p45"/>
          <p:cNvSpPr txBox="1"/>
          <p:nvPr/>
        </p:nvSpPr>
        <p:spPr>
          <a:xfrm>
            <a:off x="5578775" y="1391572"/>
            <a:ext cx="1428000" cy="6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Technology Overview</a:t>
            </a:r>
            <a:endParaRPr b="1">
              <a:solidFill>
                <a:srgbClr val="FFFFFF"/>
              </a:solidFill>
              <a:latin typeface="Average"/>
              <a:ea typeface="Average"/>
              <a:cs typeface="Average"/>
              <a:sym typeface="Average"/>
            </a:endParaRPr>
          </a:p>
        </p:txBody>
      </p:sp>
      <p:sp>
        <p:nvSpPr>
          <p:cNvPr id="584" name="Google Shape;584;p45"/>
          <p:cNvSpPr txBox="1"/>
          <p:nvPr/>
        </p:nvSpPr>
        <p:spPr>
          <a:xfrm>
            <a:off x="6934675" y="2343000"/>
            <a:ext cx="14280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Vendor Analysis</a:t>
            </a:r>
            <a:endParaRPr b="1">
              <a:solidFill>
                <a:srgbClr val="FFFFFF"/>
              </a:solidFill>
              <a:latin typeface="Average"/>
              <a:ea typeface="Average"/>
              <a:cs typeface="Average"/>
              <a:sym typeface="Average"/>
            </a:endParaRPr>
          </a:p>
        </p:txBody>
      </p:sp>
      <p:sp>
        <p:nvSpPr>
          <p:cNvPr id="585" name="Google Shape;585;p45"/>
          <p:cNvSpPr/>
          <p:nvPr/>
        </p:nvSpPr>
        <p:spPr>
          <a:xfrm rot="5085386">
            <a:off x="6293106" y="3895807"/>
            <a:ext cx="252738" cy="1146611"/>
          </a:xfrm>
          <a:prstGeom prst="flowChartExtract">
            <a:avLst/>
          </a:prstGeom>
          <a:solidFill>
            <a:srgbClr val="B8293D"/>
          </a:solidFill>
          <a:ln cap="flat" cmpd="sng" w="9525">
            <a:solidFill>
              <a:srgbClr val="B829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5"/>
          <p:cNvSpPr txBox="1"/>
          <p:nvPr/>
        </p:nvSpPr>
        <p:spPr>
          <a:xfrm>
            <a:off x="7489675" y="4006500"/>
            <a:ext cx="13605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Conclusion</a:t>
            </a:r>
            <a:endParaRPr b="1">
              <a:solidFill>
                <a:schemeClr val="dk1"/>
              </a:solidFill>
              <a:latin typeface="Average"/>
              <a:ea typeface="Average"/>
              <a:cs typeface="Average"/>
              <a:sym typeface="Average"/>
            </a:endParaRPr>
          </a:p>
          <a:p>
            <a:pPr indent="0" lvl="0" marL="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0" name="Shape 590"/>
        <p:cNvGrpSpPr/>
        <p:nvPr/>
      </p:nvGrpSpPr>
      <p:grpSpPr>
        <a:xfrm>
          <a:off x="0" y="0"/>
          <a:ext cx="0" cy="0"/>
          <a:chOff x="0" y="0"/>
          <a:chExt cx="0" cy="0"/>
        </a:xfrm>
      </p:grpSpPr>
      <p:pic>
        <p:nvPicPr>
          <p:cNvPr id="591" name="Google Shape;591;p46"/>
          <p:cNvPicPr preferRelativeResize="0"/>
          <p:nvPr/>
        </p:nvPicPr>
        <p:blipFill>
          <a:blip r:embed="rId3">
            <a:alphaModFix/>
          </a:blip>
          <a:stretch>
            <a:fillRect/>
          </a:stretch>
        </p:blipFill>
        <p:spPr>
          <a:xfrm>
            <a:off x="0" y="-9525"/>
            <a:ext cx="9144000" cy="514350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5" name="Shape 595"/>
        <p:cNvGrpSpPr/>
        <p:nvPr/>
      </p:nvGrpSpPr>
      <p:grpSpPr>
        <a:xfrm>
          <a:off x="0" y="0"/>
          <a:ext cx="0" cy="0"/>
          <a:chOff x="0" y="0"/>
          <a:chExt cx="0" cy="0"/>
        </a:xfrm>
      </p:grpSpPr>
      <p:cxnSp>
        <p:nvCxnSpPr>
          <p:cNvPr id="596" name="Google Shape;596;p47"/>
          <p:cNvCxnSpPr/>
          <p:nvPr/>
        </p:nvCxnSpPr>
        <p:spPr>
          <a:xfrm flipH="1" rot="10800000">
            <a:off x="6387150" y="389200"/>
            <a:ext cx="2770800" cy="9000"/>
          </a:xfrm>
          <a:prstGeom prst="straightConnector1">
            <a:avLst/>
          </a:prstGeom>
          <a:noFill/>
          <a:ln cap="flat" cmpd="sng" w="28575">
            <a:solidFill>
              <a:schemeClr val="lt1"/>
            </a:solidFill>
            <a:prstDash val="solid"/>
            <a:round/>
            <a:headEnd len="med" w="med" type="oval"/>
            <a:tailEnd len="med" w="med" type="none"/>
          </a:ln>
        </p:spPr>
      </p:cxnSp>
      <p:cxnSp>
        <p:nvCxnSpPr>
          <p:cNvPr id="597" name="Google Shape;597;p47"/>
          <p:cNvCxnSpPr>
            <a:endCxn id="598" idx="1"/>
          </p:cNvCxnSpPr>
          <p:nvPr/>
        </p:nvCxnSpPr>
        <p:spPr>
          <a:xfrm flipH="1" rot="10800000">
            <a:off x="-150" y="398200"/>
            <a:ext cx="2757000" cy="4500"/>
          </a:xfrm>
          <a:prstGeom prst="straightConnector1">
            <a:avLst/>
          </a:prstGeom>
          <a:noFill/>
          <a:ln cap="flat" cmpd="sng" w="28575">
            <a:solidFill>
              <a:schemeClr val="lt1"/>
            </a:solidFill>
            <a:prstDash val="solid"/>
            <a:round/>
            <a:headEnd len="med" w="med" type="none"/>
            <a:tailEnd len="med" w="med" type="oval"/>
          </a:ln>
        </p:spPr>
      </p:cxnSp>
      <p:sp>
        <p:nvSpPr>
          <p:cNvPr id="598" name="Google Shape;598;p47"/>
          <p:cNvSpPr txBox="1"/>
          <p:nvPr/>
        </p:nvSpPr>
        <p:spPr>
          <a:xfrm>
            <a:off x="2756850" y="116200"/>
            <a:ext cx="3630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REFERENCES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599" name="Google Shape;599;p47"/>
          <p:cNvSpPr txBox="1"/>
          <p:nvPr/>
        </p:nvSpPr>
        <p:spPr>
          <a:xfrm>
            <a:off x="323375" y="1071150"/>
            <a:ext cx="8377200" cy="3738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Font typeface="Average"/>
              <a:buChar char="●"/>
            </a:pPr>
            <a:r>
              <a:rPr lang="en" u="sng">
                <a:solidFill>
                  <a:schemeClr val="hlink"/>
                </a:solidFill>
                <a:latin typeface="Average"/>
                <a:ea typeface="Average"/>
                <a:cs typeface="Average"/>
                <a:sym typeface="Average"/>
                <a:hlinkClick r:id="rId3"/>
              </a:rPr>
              <a:t>https://aws.amazon.com/big-data/datalakes-and-analytics/what-is-a-data-lake/</a:t>
            </a:r>
            <a:endParaRPr>
              <a:latin typeface="Average"/>
              <a:ea typeface="Average"/>
              <a:cs typeface="Average"/>
              <a:sym typeface="Average"/>
            </a:endParaRPr>
          </a:p>
          <a:p>
            <a:pPr indent="-317500" lvl="0" marL="457200" rtl="0" algn="l">
              <a:spcBef>
                <a:spcPts val="0"/>
              </a:spcBef>
              <a:spcAft>
                <a:spcPts val="0"/>
              </a:spcAft>
              <a:buClr>
                <a:schemeClr val="lt1"/>
              </a:buClr>
              <a:buSzPts val="1400"/>
              <a:buFont typeface="Average"/>
              <a:buChar char="●"/>
            </a:pPr>
            <a:r>
              <a:rPr lang="en" u="sng">
                <a:solidFill>
                  <a:schemeClr val="hlink"/>
                </a:solidFill>
                <a:latin typeface="Average"/>
                <a:ea typeface="Average"/>
                <a:cs typeface="Average"/>
                <a:sym typeface="Average"/>
                <a:hlinkClick r:id="rId4"/>
              </a:rPr>
              <a:t>https://wasabi.com/blog/best-cloud-storage-data-lake/</a:t>
            </a:r>
            <a:endParaRPr>
              <a:latin typeface="Average"/>
              <a:ea typeface="Average"/>
              <a:cs typeface="Average"/>
              <a:sym typeface="Average"/>
            </a:endParaRPr>
          </a:p>
          <a:p>
            <a:pPr indent="-317500" lvl="0" marL="457200" rtl="0" algn="l">
              <a:spcBef>
                <a:spcPts val="0"/>
              </a:spcBef>
              <a:spcAft>
                <a:spcPts val="0"/>
              </a:spcAft>
              <a:buClr>
                <a:schemeClr val="lt1"/>
              </a:buClr>
              <a:buSzPts val="1400"/>
              <a:buFont typeface="Average"/>
              <a:buChar char="●"/>
            </a:pPr>
            <a:r>
              <a:rPr lang="en" u="sng">
                <a:solidFill>
                  <a:schemeClr val="hlink"/>
                </a:solidFill>
                <a:latin typeface="Average"/>
                <a:ea typeface="Average"/>
                <a:cs typeface="Average"/>
                <a:sym typeface="Average"/>
                <a:hlinkClick r:id="rId5"/>
              </a:rPr>
              <a:t>https://solutionsreview.com/data-management/4-data-lake-tools-vendors-to-watch-in-2018/</a:t>
            </a:r>
            <a:endParaRPr>
              <a:latin typeface="Average"/>
              <a:ea typeface="Average"/>
              <a:cs typeface="Average"/>
              <a:sym typeface="Average"/>
            </a:endParaRPr>
          </a:p>
          <a:p>
            <a:pPr indent="-317500" lvl="0" marL="457200" rtl="0" algn="l">
              <a:spcBef>
                <a:spcPts val="0"/>
              </a:spcBef>
              <a:spcAft>
                <a:spcPts val="0"/>
              </a:spcAft>
              <a:buClr>
                <a:schemeClr val="lt1"/>
              </a:buClr>
              <a:buSzPts val="1400"/>
              <a:buFont typeface="Average"/>
              <a:buChar char="●"/>
            </a:pPr>
            <a:r>
              <a:rPr lang="en" u="sng">
                <a:solidFill>
                  <a:schemeClr val="hlink"/>
                </a:solidFill>
                <a:hlinkClick r:id="rId6"/>
              </a:rPr>
              <a:t>https://www.sas.com/en_us/insights/analytics/machine-learning.html</a:t>
            </a:r>
            <a:endParaRPr>
              <a:latin typeface="Average"/>
              <a:ea typeface="Average"/>
              <a:cs typeface="Average"/>
              <a:sym typeface="Average"/>
            </a:endParaRPr>
          </a:p>
          <a:p>
            <a:pPr indent="-317500" lvl="0" marL="457200" rtl="0" algn="l">
              <a:spcBef>
                <a:spcPts val="0"/>
              </a:spcBef>
              <a:spcAft>
                <a:spcPts val="0"/>
              </a:spcAft>
              <a:buClr>
                <a:schemeClr val="lt1"/>
              </a:buClr>
              <a:buSzPts val="1400"/>
              <a:buFont typeface="Average"/>
              <a:buChar char="●"/>
            </a:pPr>
            <a:r>
              <a:rPr lang="en" u="sng">
                <a:solidFill>
                  <a:schemeClr val="hlink"/>
                </a:solidFill>
                <a:hlinkClick r:id="rId7"/>
              </a:rPr>
              <a:t>https://www.gartner.com/en/research/methodologies/gartner-hype-cycle</a:t>
            </a:r>
            <a:endParaRPr>
              <a:latin typeface="Average"/>
              <a:ea typeface="Average"/>
              <a:cs typeface="Average"/>
              <a:sym typeface="Average"/>
            </a:endParaRPr>
          </a:p>
          <a:p>
            <a:pPr indent="-317500" lvl="0" marL="457200" rtl="0" algn="l">
              <a:spcBef>
                <a:spcPts val="0"/>
              </a:spcBef>
              <a:spcAft>
                <a:spcPts val="0"/>
              </a:spcAft>
              <a:buClr>
                <a:schemeClr val="lt1"/>
              </a:buClr>
              <a:buSzPts val="1400"/>
              <a:buFont typeface="Average"/>
              <a:buChar char="●"/>
            </a:pPr>
            <a:r>
              <a:rPr lang="en" u="sng">
                <a:solidFill>
                  <a:schemeClr val="hlink"/>
                </a:solidFill>
                <a:hlinkClick r:id="rId8"/>
              </a:rPr>
              <a:t>https://www.forbes.com/sites/louiscolumbus/2017/12/24/53-of-companies-are-adopting-big-data-analytics/#38cb57cd39a1</a:t>
            </a:r>
            <a:endParaRPr>
              <a:latin typeface="Average"/>
              <a:ea typeface="Average"/>
              <a:cs typeface="Average"/>
              <a:sym typeface="Average"/>
            </a:endParaRPr>
          </a:p>
          <a:p>
            <a:pPr indent="-317500" lvl="0" marL="457200" rtl="0" algn="l">
              <a:spcBef>
                <a:spcPts val="0"/>
              </a:spcBef>
              <a:spcAft>
                <a:spcPts val="0"/>
              </a:spcAft>
              <a:buClr>
                <a:schemeClr val="lt1"/>
              </a:buClr>
              <a:buSzPts val="1400"/>
              <a:buFont typeface="Average"/>
              <a:buChar char="●"/>
            </a:pPr>
            <a:r>
              <a:rPr lang="en" u="sng">
                <a:solidFill>
                  <a:schemeClr val="hlink"/>
                </a:solidFill>
                <a:hlinkClick r:id="rId9"/>
              </a:rPr>
              <a:t>https://www.gatesfoundation.org/Who-We-Are/General-Information/Foundation-Factsheet</a:t>
            </a:r>
            <a:endParaRPr>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16"/>
          <p:cNvSpPr txBox="1"/>
          <p:nvPr/>
        </p:nvSpPr>
        <p:spPr>
          <a:xfrm>
            <a:off x="-101050" y="1738150"/>
            <a:ext cx="9347100" cy="1657200"/>
          </a:xfrm>
          <a:prstGeom prst="rect">
            <a:avLst/>
          </a:prstGeom>
          <a:solidFill>
            <a:srgbClr val="A61C00"/>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Open Sans"/>
                <a:ea typeface="Open Sans"/>
                <a:cs typeface="Open Sans"/>
                <a:sym typeface="Open Sans"/>
              </a:rPr>
              <a:t>“Guided by the belief that every life has equal value, the Bill &amp; Melinda Gates Foundation works to help all people lead healthy, productive lives. In the United States, it seeks to ensure that all people—especially those with the fewest resources—have access to the opportunities they need to succeed in school and life.”</a:t>
            </a:r>
            <a:endParaRPr sz="2000">
              <a:solidFill>
                <a:srgbClr val="FFFFFF"/>
              </a:solidFill>
              <a:latin typeface="Open Sans"/>
              <a:ea typeface="Open Sans"/>
              <a:cs typeface="Open Sans"/>
              <a:sym typeface="Open Sans"/>
            </a:endParaRPr>
          </a:p>
          <a:p>
            <a:pPr indent="0" lvl="0" marL="0" rtl="0" algn="just">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cxnSp>
        <p:nvCxnSpPr>
          <p:cNvPr id="117" name="Google Shape;117;p17"/>
          <p:cNvCxnSpPr>
            <a:stCxn id="118" idx="3"/>
          </p:cNvCxnSpPr>
          <p:nvPr/>
        </p:nvCxnSpPr>
        <p:spPr>
          <a:xfrm>
            <a:off x="5658300" y="373300"/>
            <a:ext cx="3512100" cy="2700"/>
          </a:xfrm>
          <a:prstGeom prst="straightConnector1">
            <a:avLst/>
          </a:prstGeom>
          <a:noFill/>
          <a:ln cap="flat" cmpd="sng" w="28575">
            <a:solidFill>
              <a:schemeClr val="lt1"/>
            </a:solidFill>
            <a:prstDash val="solid"/>
            <a:round/>
            <a:headEnd len="med" w="med" type="oval"/>
            <a:tailEnd len="med" w="med" type="none"/>
          </a:ln>
        </p:spPr>
      </p:cxnSp>
      <p:cxnSp>
        <p:nvCxnSpPr>
          <p:cNvPr id="119" name="Google Shape;119;p17"/>
          <p:cNvCxnSpPr>
            <a:endCxn id="118" idx="1"/>
          </p:cNvCxnSpPr>
          <p:nvPr/>
        </p:nvCxnSpPr>
        <p:spPr>
          <a:xfrm flipH="1" rot="10800000">
            <a:off x="0" y="373300"/>
            <a:ext cx="3485700" cy="4500"/>
          </a:xfrm>
          <a:prstGeom prst="straightConnector1">
            <a:avLst/>
          </a:prstGeom>
          <a:noFill/>
          <a:ln cap="flat" cmpd="sng" w="28575">
            <a:solidFill>
              <a:schemeClr val="lt1"/>
            </a:solidFill>
            <a:prstDash val="solid"/>
            <a:round/>
            <a:headEnd len="med" w="med" type="none"/>
            <a:tailEnd len="med" w="med" type="oval"/>
          </a:ln>
        </p:spPr>
      </p:cxnSp>
      <p:sp>
        <p:nvSpPr>
          <p:cNvPr id="118" name="Google Shape;118;p17"/>
          <p:cNvSpPr txBox="1"/>
          <p:nvPr/>
        </p:nvSpPr>
        <p:spPr>
          <a:xfrm>
            <a:off x="3485700" y="91300"/>
            <a:ext cx="21726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BACKGROUND</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120" name="Google Shape;120;p17"/>
          <p:cNvSpPr txBox="1"/>
          <p:nvPr/>
        </p:nvSpPr>
        <p:spPr>
          <a:xfrm>
            <a:off x="282925" y="992475"/>
            <a:ext cx="3873600" cy="3807600"/>
          </a:xfrm>
          <a:prstGeom prst="rect">
            <a:avLst/>
          </a:prstGeom>
          <a:solidFill>
            <a:srgbClr val="A61C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QUICK FACTS</a:t>
            </a:r>
            <a:endParaRPr b="1"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sz="1800">
              <a:solidFill>
                <a:srgbClr val="FFFFFF"/>
              </a:solidFill>
              <a:latin typeface="Open Sans"/>
              <a:ea typeface="Open Sans"/>
              <a:cs typeface="Open Sans"/>
              <a:sym typeface="Open Sans"/>
            </a:endParaRPr>
          </a:p>
          <a:p>
            <a:pPr indent="-342900" lvl="0" marL="457200" marR="76200" rtl="0" algn="just">
              <a:lnSpc>
                <a:spcPct val="115000"/>
              </a:lnSpc>
              <a:spcBef>
                <a:spcPts val="0"/>
              </a:spcBef>
              <a:spcAft>
                <a:spcPts val="0"/>
              </a:spcAft>
              <a:buClr>
                <a:srgbClr val="FFFFFF"/>
              </a:buClr>
              <a:buSzPts val="1800"/>
              <a:buFont typeface="Open Sans"/>
              <a:buChar char="➔"/>
            </a:pPr>
            <a:r>
              <a:rPr lang="en" sz="1800">
                <a:solidFill>
                  <a:srgbClr val="FFFFFF"/>
                </a:solidFill>
                <a:latin typeface="Open Sans"/>
                <a:ea typeface="Open Sans"/>
                <a:cs typeface="Open Sans"/>
                <a:sym typeface="Open Sans"/>
              </a:rPr>
              <a:t>Founded in 2002</a:t>
            </a:r>
            <a:endParaRPr sz="1800">
              <a:solidFill>
                <a:srgbClr val="FFFFFF"/>
              </a:solidFill>
              <a:latin typeface="Open Sans"/>
              <a:ea typeface="Open Sans"/>
              <a:cs typeface="Open Sans"/>
              <a:sym typeface="Open Sans"/>
            </a:endParaRPr>
          </a:p>
          <a:p>
            <a:pPr indent="-342900" lvl="0" marL="457200" marR="76200" rtl="0" algn="just">
              <a:lnSpc>
                <a:spcPct val="115000"/>
              </a:lnSpc>
              <a:spcBef>
                <a:spcPts val="0"/>
              </a:spcBef>
              <a:spcAft>
                <a:spcPts val="0"/>
              </a:spcAft>
              <a:buClr>
                <a:srgbClr val="FFFFFF"/>
              </a:buClr>
              <a:buSzPts val="1800"/>
              <a:buFont typeface="Open Sans"/>
              <a:buChar char="➔"/>
            </a:pPr>
            <a:r>
              <a:rPr lang="en" sz="1800">
                <a:solidFill>
                  <a:srgbClr val="FFFFFF"/>
                </a:solidFill>
                <a:latin typeface="Open Sans"/>
                <a:ea typeface="Open Sans"/>
                <a:cs typeface="Open Sans"/>
                <a:sym typeface="Open Sans"/>
              </a:rPr>
              <a:t>HQ in Seattle, WA</a:t>
            </a:r>
            <a:endParaRPr sz="1800">
              <a:solidFill>
                <a:srgbClr val="FFFFFF"/>
              </a:solidFill>
              <a:latin typeface="Open Sans"/>
              <a:ea typeface="Open Sans"/>
              <a:cs typeface="Open Sans"/>
              <a:sym typeface="Open Sans"/>
            </a:endParaRPr>
          </a:p>
          <a:p>
            <a:pPr indent="-342900" lvl="0" marL="457200" marR="76200" rtl="0" algn="just">
              <a:lnSpc>
                <a:spcPct val="115000"/>
              </a:lnSpc>
              <a:spcBef>
                <a:spcPts val="0"/>
              </a:spcBef>
              <a:spcAft>
                <a:spcPts val="0"/>
              </a:spcAft>
              <a:buClr>
                <a:srgbClr val="FFFFFF"/>
              </a:buClr>
              <a:buSzPts val="1800"/>
              <a:buFont typeface="Open Sans"/>
              <a:buChar char="➔"/>
            </a:pPr>
            <a:r>
              <a:rPr lang="en" sz="1800">
                <a:solidFill>
                  <a:srgbClr val="FFFFFF"/>
                </a:solidFill>
                <a:latin typeface="Open Sans"/>
                <a:ea typeface="Open Sans"/>
                <a:cs typeface="Open Sans"/>
                <a:sym typeface="Open Sans"/>
              </a:rPr>
              <a:t>Provides funds directly to 84 institutions and/or systems of institutions across the US</a:t>
            </a:r>
            <a:endParaRPr sz="1800">
              <a:solidFill>
                <a:srgbClr val="FFFFFF"/>
              </a:solidFill>
              <a:latin typeface="Open Sans"/>
              <a:ea typeface="Open Sans"/>
              <a:cs typeface="Open Sans"/>
              <a:sym typeface="Open Sans"/>
            </a:endParaRPr>
          </a:p>
          <a:p>
            <a:pPr indent="-342900" lvl="0" marL="457200" marR="76200" rtl="0" algn="just">
              <a:lnSpc>
                <a:spcPct val="115000"/>
              </a:lnSpc>
              <a:spcBef>
                <a:spcPts val="0"/>
              </a:spcBef>
              <a:spcAft>
                <a:spcPts val="0"/>
              </a:spcAft>
              <a:buClr>
                <a:srgbClr val="FFFFFF"/>
              </a:buClr>
              <a:buSzPts val="1800"/>
              <a:buFont typeface="Open Sans"/>
              <a:buChar char="➔"/>
            </a:pPr>
            <a:r>
              <a:rPr lang="en" sz="1800">
                <a:solidFill>
                  <a:srgbClr val="FFFFFF"/>
                </a:solidFill>
                <a:latin typeface="Open Sans"/>
                <a:ea typeface="Open Sans"/>
                <a:cs typeface="Open Sans"/>
                <a:sym typeface="Open Sans"/>
              </a:rPr>
              <a:t>As of 2017, the total amount of grant payments since it was founded is $45.5 billion.</a:t>
            </a:r>
            <a:endParaRPr sz="1800">
              <a:solidFill>
                <a:srgbClr val="FFFFFF"/>
              </a:solidFill>
              <a:latin typeface="Open Sans"/>
              <a:ea typeface="Open Sans"/>
              <a:cs typeface="Open Sans"/>
              <a:sym typeface="Open Sans"/>
            </a:endParaRPr>
          </a:p>
          <a:p>
            <a:pPr indent="0" lvl="0" marL="457200" rtl="0" algn="just">
              <a:spcBef>
                <a:spcPts val="0"/>
              </a:spcBef>
              <a:spcAft>
                <a:spcPts val="0"/>
              </a:spcAft>
              <a:buNone/>
            </a:pPr>
            <a:r>
              <a:t/>
            </a:r>
            <a:endParaRPr sz="1800">
              <a:solidFill>
                <a:srgbClr val="FFFFFF"/>
              </a:solidFill>
              <a:latin typeface="Helvetica Neue"/>
              <a:ea typeface="Helvetica Neue"/>
              <a:cs typeface="Helvetica Neue"/>
              <a:sym typeface="Helvetica Neue"/>
            </a:endParaRPr>
          </a:p>
          <a:p>
            <a:pPr indent="0" lvl="0" marL="457200" rtl="0" algn="just">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pic>
        <p:nvPicPr>
          <p:cNvPr id="121" name="Google Shape;121;p17"/>
          <p:cNvPicPr preferRelativeResize="0"/>
          <p:nvPr/>
        </p:nvPicPr>
        <p:blipFill>
          <a:blip r:embed="rId3">
            <a:alphaModFix/>
          </a:blip>
          <a:stretch>
            <a:fillRect/>
          </a:stretch>
        </p:blipFill>
        <p:spPr>
          <a:xfrm>
            <a:off x="4308350" y="1001499"/>
            <a:ext cx="4631550" cy="2990025"/>
          </a:xfrm>
          <a:prstGeom prst="rect">
            <a:avLst/>
          </a:prstGeom>
          <a:noFill/>
          <a:ln cap="flat" cmpd="sng" w="28575">
            <a:solidFill>
              <a:srgbClr val="85200C"/>
            </a:solidFill>
            <a:prstDash val="solid"/>
            <a:round/>
            <a:headEnd len="sm" w="sm" type="none"/>
            <a:tailEnd len="sm" w="sm" type="none"/>
          </a:ln>
        </p:spPr>
      </p:pic>
      <p:pic>
        <p:nvPicPr>
          <p:cNvPr id="122" name="Google Shape;122;p17"/>
          <p:cNvPicPr preferRelativeResize="0"/>
          <p:nvPr/>
        </p:nvPicPr>
        <p:blipFill>
          <a:blip r:embed="rId4">
            <a:alphaModFix/>
          </a:blip>
          <a:stretch>
            <a:fillRect/>
          </a:stretch>
        </p:blipFill>
        <p:spPr>
          <a:xfrm>
            <a:off x="5078050" y="3706750"/>
            <a:ext cx="3177825" cy="1004301"/>
          </a:xfrm>
          <a:prstGeom prst="rect">
            <a:avLst/>
          </a:prstGeom>
          <a:noFill/>
          <a:ln>
            <a:noFill/>
          </a:ln>
        </p:spPr>
      </p:pic>
      <p:sp>
        <p:nvSpPr>
          <p:cNvPr id="123" name="Google Shape;123;p17"/>
          <p:cNvSpPr/>
          <p:nvPr/>
        </p:nvSpPr>
        <p:spPr>
          <a:xfrm>
            <a:off x="4289825" y="3991525"/>
            <a:ext cx="4668600" cy="808500"/>
          </a:xfrm>
          <a:prstGeom prst="rect">
            <a:avLst/>
          </a:prstGeom>
          <a:noFill/>
          <a:ln cap="flat" cmpd="sng" w="2857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cxnSp>
        <p:nvCxnSpPr>
          <p:cNvPr id="128" name="Google Shape;128;p18"/>
          <p:cNvCxnSpPr>
            <a:stCxn id="129" idx="3"/>
          </p:cNvCxnSpPr>
          <p:nvPr/>
        </p:nvCxnSpPr>
        <p:spPr>
          <a:xfrm>
            <a:off x="5780100" y="374500"/>
            <a:ext cx="3363900" cy="7500"/>
          </a:xfrm>
          <a:prstGeom prst="straightConnector1">
            <a:avLst/>
          </a:prstGeom>
          <a:noFill/>
          <a:ln cap="flat" cmpd="sng" w="28575">
            <a:solidFill>
              <a:schemeClr val="lt1"/>
            </a:solidFill>
            <a:prstDash val="solid"/>
            <a:round/>
            <a:headEnd len="med" w="med" type="oval"/>
            <a:tailEnd len="med" w="med" type="none"/>
          </a:ln>
        </p:spPr>
      </p:cxnSp>
      <p:cxnSp>
        <p:nvCxnSpPr>
          <p:cNvPr id="130" name="Google Shape;130;p18"/>
          <p:cNvCxnSpPr/>
          <p:nvPr/>
        </p:nvCxnSpPr>
        <p:spPr>
          <a:xfrm flipH="1" rot="10800000">
            <a:off x="0" y="371200"/>
            <a:ext cx="3260100" cy="6600"/>
          </a:xfrm>
          <a:prstGeom prst="straightConnector1">
            <a:avLst/>
          </a:prstGeom>
          <a:noFill/>
          <a:ln cap="flat" cmpd="sng" w="28575">
            <a:solidFill>
              <a:schemeClr val="lt1"/>
            </a:solidFill>
            <a:prstDash val="solid"/>
            <a:round/>
            <a:headEnd len="med" w="med" type="none"/>
            <a:tailEnd len="med" w="med" type="oval"/>
          </a:ln>
        </p:spPr>
      </p:cxnSp>
      <p:sp>
        <p:nvSpPr>
          <p:cNvPr id="129" name="Google Shape;129;p18"/>
          <p:cNvSpPr txBox="1"/>
          <p:nvPr/>
        </p:nvSpPr>
        <p:spPr>
          <a:xfrm>
            <a:off x="3282000" y="92500"/>
            <a:ext cx="24981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Oswald"/>
                <a:ea typeface="Oswald"/>
                <a:cs typeface="Oswald"/>
                <a:sym typeface="Oswald"/>
              </a:rPr>
              <a:t>SWOT ANALYSIS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131" name="Google Shape;131;p18"/>
          <p:cNvSpPr/>
          <p:nvPr/>
        </p:nvSpPr>
        <p:spPr>
          <a:xfrm>
            <a:off x="457200" y="972575"/>
            <a:ext cx="1741800" cy="3255000"/>
          </a:xfrm>
          <a:prstGeom prst="rect">
            <a:avLst/>
          </a:prstGeom>
          <a:solidFill>
            <a:srgbClr val="E6B8AF"/>
          </a:solidFill>
          <a:ln cap="flat" cmpd="sng" w="19050">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469200" y="3360325"/>
            <a:ext cx="1694700" cy="1652700"/>
          </a:xfrm>
          <a:prstGeom prst="ellipse">
            <a:avLst/>
          </a:prstGeom>
          <a:solidFill>
            <a:srgbClr val="FFFFFF"/>
          </a:solidFill>
          <a:ln cap="flat" cmpd="sng" w="114300">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6951525" y="972575"/>
            <a:ext cx="1737300" cy="3331200"/>
          </a:xfrm>
          <a:prstGeom prst="rect">
            <a:avLst/>
          </a:prstGeom>
          <a:solidFill>
            <a:srgbClr val="E6B8AF"/>
          </a:solidFill>
          <a:ln cap="flat" cmpd="sng" w="19050">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4800125" y="972675"/>
            <a:ext cx="1737300" cy="3255000"/>
          </a:xfrm>
          <a:prstGeom prst="rect">
            <a:avLst/>
          </a:prstGeom>
          <a:solidFill>
            <a:srgbClr val="E6B8AF"/>
          </a:solidFill>
          <a:ln cap="flat" cmpd="sng" w="1905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2630900" y="972675"/>
            <a:ext cx="1737300" cy="3255000"/>
          </a:xfrm>
          <a:prstGeom prst="rect">
            <a:avLst/>
          </a:prstGeom>
          <a:solidFill>
            <a:srgbClr val="E6B8AF"/>
          </a:solidFill>
          <a:ln cap="flat" cmpd="sng" w="19050">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2653713" y="3377950"/>
            <a:ext cx="1691700" cy="1655100"/>
          </a:xfrm>
          <a:prstGeom prst="ellipse">
            <a:avLst/>
          </a:prstGeom>
          <a:solidFill>
            <a:srgbClr val="FFFFFF"/>
          </a:solidFill>
          <a:ln cap="flat" cmpd="sng" w="114300">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4834563" y="3377950"/>
            <a:ext cx="1691700" cy="1655100"/>
          </a:xfrm>
          <a:prstGeom prst="ellipse">
            <a:avLst/>
          </a:prstGeom>
          <a:solidFill>
            <a:srgbClr val="FFFFFF"/>
          </a:solidFill>
          <a:ln cap="flat" cmpd="sng" w="11430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6992625" y="3359650"/>
            <a:ext cx="1655100" cy="1691700"/>
          </a:xfrm>
          <a:prstGeom prst="ellipse">
            <a:avLst/>
          </a:prstGeom>
          <a:solidFill>
            <a:srgbClr val="FFFFFF"/>
          </a:solidFill>
          <a:ln cap="flat" cmpd="sng" w="114300">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txBox="1"/>
          <p:nvPr/>
        </p:nvSpPr>
        <p:spPr>
          <a:xfrm>
            <a:off x="910650" y="3217575"/>
            <a:ext cx="811800" cy="12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0">
                <a:solidFill>
                  <a:srgbClr val="85200C"/>
                </a:solidFill>
                <a:latin typeface="Average"/>
                <a:ea typeface="Average"/>
                <a:cs typeface="Average"/>
                <a:sym typeface="Average"/>
              </a:rPr>
              <a:t>S</a:t>
            </a:r>
            <a:endParaRPr sz="8000">
              <a:solidFill>
                <a:srgbClr val="85200C"/>
              </a:solidFill>
              <a:latin typeface="Average"/>
              <a:ea typeface="Average"/>
              <a:cs typeface="Average"/>
              <a:sym typeface="Average"/>
            </a:endParaRPr>
          </a:p>
        </p:txBody>
      </p:sp>
      <p:sp>
        <p:nvSpPr>
          <p:cNvPr id="140" name="Google Shape;140;p18"/>
          <p:cNvSpPr txBox="1"/>
          <p:nvPr/>
        </p:nvSpPr>
        <p:spPr>
          <a:xfrm>
            <a:off x="2900000" y="3311725"/>
            <a:ext cx="1199100" cy="12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0">
                <a:solidFill>
                  <a:srgbClr val="A61C00"/>
                </a:solidFill>
                <a:latin typeface="Average"/>
                <a:ea typeface="Average"/>
                <a:cs typeface="Average"/>
                <a:sym typeface="Average"/>
              </a:rPr>
              <a:t>W</a:t>
            </a:r>
            <a:endParaRPr sz="8000">
              <a:solidFill>
                <a:srgbClr val="A61C00"/>
              </a:solidFill>
              <a:latin typeface="Average"/>
              <a:ea typeface="Average"/>
              <a:cs typeface="Average"/>
              <a:sym typeface="Average"/>
            </a:endParaRPr>
          </a:p>
        </p:txBody>
      </p:sp>
      <p:sp>
        <p:nvSpPr>
          <p:cNvPr id="141" name="Google Shape;141;p18"/>
          <p:cNvSpPr txBox="1"/>
          <p:nvPr/>
        </p:nvSpPr>
        <p:spPr>
          <a:xfrm>
            <a:off x="5080887" y="3217575"/>
            <a:ext cx="1199100" cy="122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8000">
                <a:solidFill>
                  <a:srgbClr val="CC4125"/>
                </a:solidFill>
                <a:latin typeface="Average"/>
                <a:ea typeface="Average"/>
                <a:cs typeface="Average"/>
                <a:sym typeface="Average"/>
              </a:rPr>
              <a:t>O</a:t>
            </a:r>
            <a:endParaRPr sz="8000">
              <a:solidFill>
                <a:srgbClr val="CC4125"/>
              </a:solidFill>
              <a:latin typeface="Average"/>
              <a:ea typeface="Average"/>
              <a:cs typeface="Average"/>
              <a:sym typeface="Average"/>
            </a:endParaRPr>
          </a:p>
        </p:txBody>
      </p:sp>
      <p:sp>
        <p:nvSpPr>
          <p:cNvPr id="142" name="Google Shape;142;p18"/>
          <p:cNvSpPr txBox="1"/>
          <p:nvPr/>
        </p:nvSpPr>
        <p:spPr>
          <a:xfrm>
            <a:off x="7365075" y="3268125"/>
            <a:ext cx="910200" cy="129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8000">
                <a:solidFill>
                  <a:srgbClr val="DD7E6B"/>
                </a:solidFill>
                <a:latin typeface="Average"/>
                <a:ea typeface="Average"/>
                <a:cs typeface="Average"/>
                <a:sym typeface="Average"/>
              </a:rPr>
              <a:t>T</a:t>
            </a:r>
            <a:endParaRPr sz="8000">
              <a:solidFill>
                <a:srgbClr val="DD7E6B"/>
              </a:solidFill>
              <a:latin typeface="Average"/>
              <a:ea typeface="Average"/>
              <a:cs typeface="Average"/>
              <a:sym typeface="Average"/>
            </a:endParaRPr>
          </a:p>
        </p:txBody>
      </p:sp>
      <p:sp>
        <p:nvSpPr>
          <p:cNvPr id="143" name="Google Shape;143;p18"/>
          <p:cNvSpPr txBox="1"/>
          <p:nvPr/>
        </p:nvSpPr>
        <p:spPr>
          <a:xfrm>
            <a:off x="678600" y="4307625"/>
            <a:ext cx="1299000" cy="2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50">
                <a:solidFill>
                  <a:srgbClr val="85200C"/>
                </a:solidFill>
                <a:latin typeface="Average"/>
                <a:ea typeface="Average"/>
                <a:cs typeface="Average"/>
                <a:sym typeface="Average"/>
              </a:rPr>
              <a:t>STRENGTHS</a:t>
            </a:r>
            <a:endParaRPr sz="1350">
              <a:solidFill>
                <a:srgbClr val="85200C"/>
              </a:solidFill>
              <a:latin typeface="Average"/>
              <a:ea typeface="Average"/>
              <a:cs typeface="Average"/>
              <a:sym typeface="Average"/>
            </a:endParaRPr>
          </a:p>
        </p:txBody>
      </p:sp>
      <p:sp>
        <p:nvSpPr>
          <p:cNvPr id="144" name="Google Shape;144;p18"/>
          <p:cNvSpPr txBox="1"/>
          <p:nvPr/>
        </p:nvSpPr>
        <p:spPr>
          <a:xfrm>
            <a:off x="2752838" y="4307625"/>
            <a:ext cx="1479900" cy="2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50">
                <a:solidFill>
                  <a:srgbClr val="A61C00"/>
                </a:solidFill>
                <a:latin typeface="Average"/>
                <a:ea typeface="Average"/>
                <a:cs typeface="Average"/>
                <a:sym typeface="Average"/>
              </a:rPr>
              <a:t>WEAKNESSES</a:t>
            </a:r>
            <a:endParaRPr sz="1350">
              <a:solidFill>
                <a:srgbClr val="A61C00"/>
              </a:solidFill>
              <a:latin typeface="Average"/>
              <a:ea typeface="Average"/>
              <a:cs typeface="Average"/>
              <a:sym typeface="Average"/>
            </a:endParaRPr>
          </a:p>
        </p:txBody>
      </p:sp>
      <p:sp>
        <p:nvSpPr>
          <p:cNvPr id="145" name="Google Shape;145;p18"/>
          <p:cNvSpPr txBox="1"/>
          <p:nvPr/>
        </p:nvSpPr>
        <p:spPr>
          <a:xfrm>
            <a:off x="7170675" y="4307625"/>
            <a:ext cx="1299000" cy="2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50">
                <a:solidFill>
                  <a:srgbClr val="DD7E6B"/>
                </a:solidFill>
                <a:latin typeface="Average"/>
                <a:ea typeface="Average"/>
                <a:cs typeface="Average"/>
                <a:sym typeface="Average"/>
              </a:rPr>
              <a:t>THREATS</a:t>
            </a:r>
            <a:endParaRPr sz="1350">
              <a:solidFill>
                <a:srgbClr val="DD7E6B"/>
              </a:solidFill>
              <a:latin typeface="Average"/>
              <a:ea typeface="Average"/>
              <a:cs typeface="Average"/>
              <a:sym typeface="Average"/>
            </a:endParaRPr>
          </a:p>
        </p:txBody>
      </p:sp>
      <p:sp>
        <p:nvSpPr>
          <p:cNvPr id="146" name="Google Shape;146;p18"/>
          <p:cNvSpPr txBox="1"/>
          <p:nvPr/>
        </p:nvSpPr>
        <p:spPr>
          <a:xfrm>
            <a:off x="4821663" y="4278350"/>
            <a:ext cx="1694700" cy="2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50">
                <a:solidFill>
                  <a:srgbClr val="CC4125"/>
                </a:solidFill>
                <a:latin typeface="Average"/>
                <a:ea typeface="Average"/>
                <a:cs typeface="Average"/>
                <a:sym typeface="Average"/>
              </a:rPr>
              <a:t>OPPORTUNITIES</a:t>
            </a:r>
            <a:endParaRPr sz="1350">
              <a:solidFill>
                <a:srgbClr val="CC4125"/>
              </a:solidFill>
              <a:latin typeface="Average"/>
              <a:ea typeface="Average"/>
              <a:cs typeface="Average"/>
              <a:sym typeface="Average"/>
            </a:endParaRPr>
          </a:p>
        </p:txBody>
      </p:sp>
      <p:sp>
        <p:nvSpPr>
          <p:cNvPr id="147" name="Google Shape;147;p18"/>
          <p:cNvSpPr txBox="1"/>
          <p:nvPr/>
        </p:nvSpPr>
        <p:spPr>
          <a:xfrm>
            <a:off x="403125" y="1048775"/>
            <a:ext cx="1741800" cy="2097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Strong Financial Base</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Data Driven</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Effective Planning and </a:t>
            </a:r>
            <a:r>
              <a:rPr lang="en" sz="1300">
                <a:latin typeface="Open Sans"/>
                <a:ea typeface="Open Sans"/>
                <a:cs typeface="Open Sans"/>
                <a:sym typeface="Open Sans"/>
              </a:rPr>
              <a:t>Monitoring</a:t>
            </a:r>
            <a:r>
              <a:rPr lang="en" sz="1300">
                <a:latin typeface="Open Sans"/>
                <a:ea typeface="Open Sans"/>
                <a:cs typeface="Open Sans"/>
                <a:sym typeface="Open Sans"/>
              </a:rPr>
              <a:t> Team</a:t>
            </a:r>
            <a:endParaRPr sz="1300">
              <a:latin typeface="Open Sans"/>
              <a:ea typeface="Open Sans"/>
              <a:cs typeface="Open Sans"/>
              <a:sym typeface="Open Sans"/>
            </a:endParaRPr>
          </a:p>
        </p:txBody>
      </p:sp>
      <p:sp>
        <p:nvSpPr>
          <p:cNvPr id="148" name="Google Shape;148;p18"/>
          <p:cNvSpPr txBox="1"/>
          <p:nvPr/>
        </p:nvSpPr>
        <p:spPr>
          <a:xfrm>
            <a:off x="2525425" y="1048775"/>
            <a:ext cx="1779600" cy="2097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Few Trustees</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Lack of Transparency</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Resistance from some Governments</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Pressure from News outlets</a:t>
            </a:r>
            <a:endParaRPr sz="1300">
              <a:latin typeface="Open Sans"/>
              <a:ea typeface="Open Sans"/>
              <a:cs typeface="Open Sans"/>
              <a:sym typeface="Open Sans"/>
            </a:endParaRPr>
          </a:p>
          <a:p>
            <a:pPr indent="0" lvl="0" marL="457200" rtl="0" algn="l">
              <a:spcBef>
                <a:spcPts val="0"/>
              </a:spcBef>
              <a:spcAft>
                <a:spcPts val="0"/>
              </a:spcAft>
              <a:buNone/>
            </a:pPr>
            <a:r>
              <a:t/>
            </a:r>
            <a:endParaRPr sz="1300">
              <a:latin typeface="Open Sans"/>
              <a:ea typeface="Open Sans"/>
              <a:cs typeface="Open Sans"/>
              <a:sym typeface="Open Sans"/>
            </a:endParaRPr>
          </a:p>
        </p:txBody>
      </p:sp>
      <p:sp>
        <p:nvSpPr>
          <p:cNvPr id="149" name="Google Shape;149;p18"/>
          <p:cNvSpPr txBox="1"/>
          <p:nvPr/>
        </p:nvSpPr>
        <p:spPr>
          <a:xfrm>
            <a:off x="4739300" y="1048775"/>
            <a:ext cx="1741800" cy="2097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Bilateral Trade</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Influence Government policies</a:t>
            </a:r>
            <a:endParaRPr sz="1300">
              <a:latin typeface="Open Sans"/>
              <a:ea typeface="Open Sans"/>
              <a:cs typeface="Open Sans"/>
              <a:sym typeface="Open Sans"/>
            </a:endParaRPr>
          </a:p>
          <a:p>
            <a:pPr indent="0" lvl="0" marL="457200" rtl="0" algn="l">
              <a:spcBef>
                <a:spcPts val="0"/>
              </a:spcBef>
              <a:spcAft>
                <a:spcPts val="0"/>
              </a:spcAft>
              <a:buNone/>
            </a:pPr>
            <a:r>
              <a:t/>
            </a:r>
            <a:endParaRPr sz="1300">
              <a:latin typeface="Open Sans"/>
              <a:ea typeface="Open Sans"/>
              <a:cs typeface="Open Sans"/>
              <a:sym typeface="Open Sans"/>
            </a:endParaRPr>
          </a:p>
        </p:txBody>
      </p:sp>
      <p:sp>
        <p:nvSpPr>
          <p:cNvPr id="150" name="Google Shape;150;p18"/>
          <p:cNvSpPr txBox="1"/>
          <p:nvPr/>
        </p:nvSpPr>
        <p:spPr>
          <a:xfrm>
            <a:off x="6823425" y="1048775"/>
            <a:ext cx="1824300" cy="2097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High Influence</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High Power</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Irresponsible Investments</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Security Risks</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Cultural Barriers</a:t>
            </a:r>
            <a:endParaRPr sz="1300">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lang="en" sz="1300">
                <a:latin typeface="Open Sans"/>
                <a:ea typeface="Open Sans"/>
                <a:cs typeface="Open Sans"/>
                <a:sym typeface="Open Sans"/>
              </a:rPr>
              <a:t>Trust Issues</a:t>
            </a:r>
            <a:endParaRPr sz="13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 name="Shape 154"/>
        <p:cNvGrpSpPr/>
        <p:nvPr/>
      </p:nvGrpSpPr>
      <p:grpSpPr>
        <a:xfrm>
          <a:off x="0" y="0"/>
          <a:ext cx="0" cy="0"/>
          <a:chOff x="0" y="0"/>
          <a:chExt cx="0" cy="0"/>
        </a:xfrm>
      </p:grpSpPr>
      <p:cxnSp>
        <p:nvCxnSpPr>
          <p:cNvPr id="155" name="Google Shape;155;p19"/>
          <p:cNvCxnSpPr/>
          <p:nvPr/>
        </p:nvCxnSpPr>
        <p:spPr>
          <a:xfrm>
            <a:off x="5578025" y="384000"/>
            <a:ext cx="3582300" cy="8100"/>
          </a:xfrm>
          <a:prstGeom prst="straightConnector1">
            <a:avLst/>
          </a:prstGeom>
          <a:noFill/>
          <a:ln cap="flat" cmpd="sng" w="28575">
            <a:solidFill>
              <a:schemeClr val="lt1"/>
            </a:solidFill>
            <a:prstDash val="solid"/>
            <a:round/>
            <a:headEnd len="med" w="med" type="oval"/>
            <a:tailEnd len="med" w="med" type="none"/>
          </a:ln>
        </p:spPr>
      </p:cxnSp>
      <p:cxnSp>
        <p:nvCxnSpPr>
          <p:cNvPr id="156" name="Google Shape;156;p19"/>
          <p:cNvCxnSpPr/>
          <p:nvPr/>
        </p:nvCxnSpPr>
        <p:spPr>
          <a:xfrm>
            <a:off x="0" y="385450"/>
            <a:ext cx="3415500" cy="8700"/>
          </a:xfrm>
          <a:prstGeom prst="straightConnector1">
            <a:avLst/>
          </a:prstGeom>
          <a:noFill/>
          <a:ln cap="flat" cmpd="sng" w="28575">
            <a:solidFill>
              <a:schemeClr val="lt1"/>
            </a:solidFill>
            <a:prstDash val="solid"/>
            <a:round/>
            <a:headEnd len="med" w="med" type="none"/>
            <a:tailEnd len="med" w="med" type="oval"/>
          </a:ln>
        </p:spPr>
      </p:cxnSp>
      <p:sp>
        <p:nvSpPr>
          <p:cNvPr id="157" name="Google Shape;157;p19"/>
          <p:cNvSpPr txBox="1"/>
          <p:nvPr/>
        </p:nvSpPr>
        <p:spPr>
          <a:xfrm>
            <a:off x="2802600" y="97750"/>
            <a:ext cx="35388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OUR GOAL</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sp>
        <p:nvSpPr>
          <p:cNvPr id="158" name="Google Shape;158;p19"/>
          <p:cNvSpPr txBox="1"/>
          <p:nvPr/>
        </p:nvSpPr>
        <p:spPr>
          <a:xfrm>
            <a:off x="373913" y="2116200"/>
            <a:ext cx="8498400" cy="2698200"/>
          </a:xfrm>
          <a:prstGeom prst="rect">
            <a:avLst/>
          </a:prstGeom>
          <a:noFill/>
          <a:ln>
            <a:noFill/>
          </a:ln>
        </p:spPr>
        <p:txBody>
          <a:bodyPr anchorCtr="0" anchor="t" bIns="91425" lIns="91425" spcFirstLastPara="1" rIns="91425" wrap="square" tIns="91425">
            <a:noAutofit/>
          </a:bodyPr>
          <a:lstStyle/>
          <a:p>
            <a:pPr indent="0" lvl="0" marL="76200" marR="76200" rtl="0" algn="ctr">
              <a:lnSpc>
                <a:spcPct val="115000"/>
              </a:lnSpc>
              <a:spcBef>
                <a:spcPts val="200"/>
              </a:spcBef>
              <a:spcAft>
                <a:spcPts val="0"/>
              </a:spcAft>
              <a:buNone/>
            </a:pPr>
            <a:r>
              <a:rPr lang="en" sz="1800">
                <a:solidFill>
                  <a:srgbClr val="333333"/>
                </a:solidFill>
                <a:latin typeface="Open Sans"/>
                <a:ea typeface="Open Sans"/>
                <a:cs typeface="Open Sans"/>
                <a:sym typeface="Open Sans"/>
              </a:rPr>
              <a:t>Our goal is to use the power of technology to help the Bill &amp; Melinda Gates Foundation determine the </a:t>
            </a:r>
            <a:r>
              <a:rPr b="1" lang="en" sz="1800">
                <a:solidFill>
                  <a:srgbClr val="333333"/>
                </a:solidFill>
                <a:latin typeface="Open Sans"/>
                <a:ea typeface="Open Sans"/>
                <a:cs typeface="Open Sans"/>
                <a:sym typeface="Open Sans"/>
              </a:rPr>
              <a:t>best possible candidates</a:t>
            </a:r>
            <a:r>
              <a:rPr lang="en" sz="1800">
                <a:solidFill>
                  <a:srgbClr val="333333"/>
                </a:solidFill>
                <a:latin typeface="Open Sans"/>
                <a:ea typeface="Open Sans"/>
                <a:cs typeface="Open Sans"/>
                <a:sym typeface="Open Sans"/>
              </a:rPr>
              <a:t> and institutions to receive funding. We built a new architecture to collect, organize, &amp; analyze structured and unstructured data, which will allow the Gates Foundation to use that data and technology to</a:t>
            </a:r>
            <a:r>
              <a:rPr b="1" lang="en" sz="1800">
                <a:solidFill>
                  <a:srgbClr val="333333"/>
                </a:solidFill>
                <a:latin typeface="Open Sans"/>
                <a:ea typeface="Open Sans"/>
                <a:cs typeface="Open Sans"/>
                <a:sym typeface="Open Sans"/>
              </a:rPr>
              <a:t> better predict student outcomes and evaluate the success</a:t>
            </a:r>
            <a:r>
              <a:rPr lang="en" sz="1800">
                <a:solidFill>
                  <a:srgbClr val="333333"/>
                </a:solidFill>
                <a:latin typeface="Open Sans"/>
                <a:ea typeface="Open Sans"/>
                <a:cs typeface="Open Sans"/>
                <a:sym typeface="Open Sans"/>
              </a:rPr>
              <a:t> of the foundation’s investments. </a:t>
            </a:r>
            <a:endParaRPr sz="1800">
              <a:solidFill>
                <a:srgbClr val="333333"/>
              </a:solidFill>
              <a:latin typeface="Open Sans"/>
              <a:ea typeface="Open Sans"/>
              <a:cs typeface="Open Sans"/>
              <a:sym typeface="Open Sans"/>
            </a:endParaRPr>
          </a:p>
        </p:txBody>
      </p:sp>
      <p:pic>
        <p:nvPicPr>
          <p:cNvPr id="159" name="Google Shape;159;p19"/>
          <p:cNvPicPr preferRelativeResize="0"/>
          <p:nvPr/>
        </p:nvPicPr>
        <p:blipFill>
          <a:blip r:embed="rId3">
            <a:alphaModFix/>
          </a:blip>
          <a:stretch>
            <a:fillRect/>
          </a:stretch>
        </p:blipFill>
        <p:spPr>
          <a:xfrm>
            <a:off x="4300932" y="1097100"/>
            <a:ext cx="644375" cy="64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cxnSp>
        <p:nvCxnSpPr>
          <p:cNvPr id="164" name="Google Shape;164;p20"/>
          <p:cNvCxnSpPr>
            <a:stCxn id="165" idx="3"/>
          </p:cNvCxnSpPr>
          <p:nvPr/>
        </p:nvCxnSpPr>
        <p:spPr>
          <a:xfrm>
            <a:off x="7552650" y="376450"/>
            <a:ext cx="1601700" cy="900"/>
          </a:xfrm>
          <a:prstGeom prst="straightConnector1">
            <a:avLst/>
          </a:prstGeom>
          <a:noFill/>
          <a:ln cap="flat" cmpd="sng" w="28575">
            <a:solidFill>
              <a:schemeClr val="lt1"/>
            </a:solidFill>
            <a:prstDash val="solid"/>
            <a:round/>
            <a:headEnd len="med" w="med" type="oval"/>
            <a:tailEnd len="med" w="med" type="none"/>
          </a:ln>
        </p:spPr>
      </p:cxnSp>
      <p:cxnSp>
        <p:nvCxnSpPr>
          <p:cNvPr id="166" name="Google Shape;166;p20"/>
          <p:cNvCxnSpPr>
            <a:endCxn id="165" idx="1"/>
          </p:cNvCxnSpPr>
          <p:nvPr/>
        </p:nvCxnSpPr>
        <p:spPr>
          <a:xfrm flipH="1" rot="10800000">
            <a:off x="150" y="376450"/>
            <a:ext cx="1591200" cy="900"/>
          </a:xfrm>
          <a:prstGeom prst="straightConnector1">
            <a:avLst/>
          </a:prstGeom>
          <a:noFill/>
          <a:ln cap="flat" cmpd="sng" w="28575">
            <a:solidFill>
              <a:schemeClr val="lt1"/>
            </a:solidFill>
            <a:prstDash val="solid"/>
            <a:round/>
            <a:headEnd len="med" w="med" type="none"/>
            <a:tailEnd len="med" w="med" type="oval"/>
          </a:ln>
        </p:spPr>
      </p:cxnSp>
      <p:sp>
        <p:nvSpPr>
          <p:cNvPr id="165" name="Google Shape;165;p20"/>
          <p:cNvSpPr txBox="1"/>
          <p:nvPr/>
        </p:nvSpPr>
        <p:spPr>
          <a:xfrm>
            <a:off x="1591350" y="94450"/>
            <a:ext cx="5961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KEY        ATTRIBUTES &amp; DATA ELEMENTS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pic>
        <p:nvPicPr>
          <p:cNvPr id="167" name="Google Shape;167;p20"/>
          <p:cNvPicPr preferRelativeResize="0"/>
          <p:nvPr/>
        </p:nvPicPr>
        <p:blipFill>
          <a:blip r:embed="rId3">
            <a:alphaModFix/>
          </a:blip>
          <a:stretch>
            <a:fillRect/>
          </a:stretch>
        </p:blipFill>
        <p:spPr>
          <a:xfrm flipH="1">
            <a:off x="2430850" y="170275"/>
            <a:ext cx="424650" cy="424650"/>
          </a:xfrm>
          <a:prstGeom prst="rect">
            <a:avLst/>
          </a:prstGeom>
          <a:noFill/>
          <a:ln>
            <a:noFill/>
          </a:ln>
        </p:spPr>
      </p:pic>
      <p:graphicFrame>
        <p:nvGraphicFramePr>
          <p:cNvPr id="168" name="Google Shape;168;p20"/>
          <p:cNvGraphicFramePr/>
          <p:nvPr/>
        </p:nvGraphicFramePr>
        <p:xfrm>
          <a:off x="813575" y="893550"/>
          <a:ext cx="3000000" cy="3000000"/>
        </p:xfrm>
        <a:graphic>
          <a:graphicData uri="http://schemas.openxmlformats.org/drawingml/2006/table">
            <a:tbl>
              <a:tblPr>
                <a:noFill/>
                <a:tableStyleId>{CBE4B722-C137-4100-83B7-86B0CFFE1A5E}</a:tableStyleId>
              </a:tblPr>
              <a:tblGrid>
                <a:gridCol w="2041925"/>
                <a:gridCol w="2846200"/>
                <a:gridCol w="2628725"/>
              </a:tblGrid>
              <a:tr h="321400">
                <a:tc gridSpan="3">
                  <a:txBody>
                    <a:bodyPr/>
                    <a:lstStyle/>
                    <a:p>
                      <a:pPr indent="0" lvl="0" marL="0" rtl="0" algn="ctr">
                        <a:spcBef>
                          <a:spcPts val="0"/>
                        </a:spcBef>
                        <a:spcAft>
                          <a:spcPts val="0"/>
                        </a:spcAft>
                        <a:buNone/>
                      </a:pPr>
                      <a:r>
                        <a:rPr b="1" lang="en" sz="2000">
                          <a:latin typeface="Open Sans"/>
                          <a:ea typeface="Open Sans"/>
                          <a:cs typeface="Open Sans"/>
                          <a:sym typeface="Open Sans"/>
                        </a:rPr>
                        <a:t>Unstructured</a:t>
                      </a:r>
                      <a:endParaRPr b="1" sz="2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hMerge="1"/>
                <a:tc hMerge="1"/>
              </a:tr>
              <a:tr h="321400">
                <a:tc>
                  <a:txBody>
                    <a:bodyPr/>
                    <a:lstStyle/>
                    <a:p>
                      <a:pPr indent="0" lvl="0" marL="0" rtl="0" algn="l">
                        <a:spcBef>
                          <a:spcPts val="0"/>
                        </a:spcBef>
                        <a:spcAft>
                          <a:spcPts val="0"/>
                        </a:spcAft>
                        <a:buNone/>
                      </a:pPr>
                      <a:r>
                        <a:rPr b="1" lang="en" sz="1200">
                          <a:latin typeface="Open Sans"/>
                          <a:ea typeface="Open Sans"/>
                          <a:cs typeface="Open Sans"/>
                          <a:sym typeface="Open Sans"/>
                        </a:rPr>
                        <a:t>Variable</a:t>
                      </a:r>
                      <a:endParaRPr b="1" sz="12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b="1" lang="en" sz="1200">
                          <a:latin typeface="Open Sans"/>
                          <a:ea typeface="Open Sans"/>
                          <a:cs typeface="Open Sans"/>
                          <a:sym typeface="Open Sans"/>
                        </a:rPr>
                        <a:t>Reasoning</a:t>
                      </a:r>
                      <a:endParaRPr b="1" sz="12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b="1" lang="en" sz="1200">
                          <a:latin typeface="Open Sans"/>
                          <a:ea typeface="Open Sans"/>
                          <a:cs typeface="Open Sans"/>
                          <a:sym typeface="Open Sans"/>
                        </a:rPr>
                        <a:t>Source</a:t>
                      </a:r>
                      <a:endParaRPr b="1" sz="12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632450">
                <a:tc>
                  <a:txBody>
                    <a:bodyPr/>
                    <a:lstStyle/>
                    <a:p>
                      <a:pPr indent="0" lvl="0" marL="0" rtl="0" algn="l">
                        <a:spcBef>
                          <a:spcPts val="0"/>
                        </a:spcBef>
                        <a:spcAft>
                          <a:spcPts val="0"/>
                        </a:spcAft>
                        <a:buNone/>
                      </a:pPr>
                      <a:r>
                        <a:rPr lang="en" sz="1000">
                          <a:latin typeface="Open Sans"/>
                          <a:ea typeface="Open Sans"/>
                          <a:cs typeface="Open Sans"/>
                          <a:sym typeface="Open Sans"/>
                        </a:rPr>
                        <a:t>Social Media Content &amp; Usage (Ex. LinkedIn, Instagram)</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Quantify influencer ability and what events matter to post. Validation of institutional attributes.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LinkedIn &amp; Instagram</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476925">
                <a:tc>
                  <a:txBody>
                    <a:bodyPr/>
                    <a:lstStyle/>
                    <a:p>
                      <a:pPr indent="0" lvl="0" marL="0" rtl="0" algn="l">
                        <a:spcBef>
                          <a:spcPts val="0"/>
                        </a:spcBef>
                        <a:spcAft>
                          <a:spcPts val="0"/>
                        </a:spcAft>
                        <a:buNone/>
                      </a:pPr>
                      <a:r>
                        <a:rPr lang="en" sz="1000">
                          <a:latin typeface="Open Sans"/>
                          <a:ea typeface="Open Sans"/>
                          <a:cs typeface="Open Sans"/>
                          <a:sym typeface="Open Sans"/>
                        </a:rPr>
                        <a:t>Student’s Involvement</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Application of classroom knowledge</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LinkedIn, School Records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476925">
                <a:tc>
                  <a:txBody>
                    <a:bodyPr/>
                    <a:lstStyle/>
                    <a:p>
                      <a:pPr indent="0" lvl="0" marL="0" rtl="0" algn="l">
                        <a:spcBef>
                          <a:spcPts val="0"/>
                        </a:spcBef>
                        <a:spcAft>
                          <a:spcPts val="0"/>
                        </a:spcAft>
                        <a:buNone/>
                      </a:pPr>
                      <a:r>
                        <a:rPr lang="en" sz="1000">
                          <a:latin typeface="Open Sans"/>
                          <a:ea typeface="Open Sans"/>
                          <a:cs typeface="Open Sans"/>
                          <a:sym typeface="Open Sans"/>
                        </a:rPr>
                        <a:t>Public Sentiment of First Company</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What type of company they went to/If they are making a difference and solving problems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Run a sentiment analysis on social media of the company</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321400">
                <a:tc>
                  <a:txBody>
                    <a:bodyPr/>
                    <a:lstStyle/>
                    <a:p>
                      <a:pPr indent="0" lvl="0" marL="0" rtl="0" algn="l">
                        <a:spcBef>
                          <a:spcPts val="0"/>
                        </a:spcBef>
                        <a:spcAft>
                          <a:spcPts val="0"/>
                        </a:spcAft>
                        <a:buNone/>
                      </a:pPr>
                      <a:r>
                        <a:rPr lang="en" sz="1000">
                          <a:latin typeface="Open Sans"/>
                          <a:ea typeface="Open Sans"/>
                          <a:cs typeface="Open Sans"/>
                          <a:sym typeface="Open Sans"/>
                        </a:rPr>
                        <a:t>Demographics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See if there is correlation with success and certain demographics in a school</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School records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476925">
                <a:tc>
                  <a:txBody>
                    <a:bodyPr/>
                    <a:lstStyle/>
                    <a:p>
                      <a:pPr indent="0" lvl="0" marL="0" rtl="0" algn="l">
                        <a:spcBef>
                          <a:spcPts val="0"/>
                        </a:spcBef>
                        <a:spcAft>
                          <a:spcPts val="0"/>
                        </a:spcAft>
                        <a:buNone/>
                      </a:pPr>
                      <a:r>
                        <a:rPr lang="en" sz="1000">
                          <a:latin typeface="Open Sans"/>
                          <a:ea typeface="Open Sans"/>
                          <a:cs typeface="Open Sans"/>
                          <a:sym typeface="Open Sans"/>
                        </a:rPr>
                        <a:t>Online Footprint</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Run a sentiment analysis of the person and their online footprint</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Articles, social media, etc...</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476925">
                <a:tc>
                  <a:txBody>
                    <a:bodyPr/>
                    <a:lstStyle/>
                    <a:p>
                      <a:pPr indent="0" lvl="0" marL="0" rtl="0" algn="l">
                        <a:spcBef>
                          <a:spcPts val="0"/>
                        </a:spcBef>
                        <a:spcAft>
                          <a:spcPts val="0"/>
                        </a:spcAft>
                        <a:buNone/>
                      </a:pPr>
                      <a:r>
                        <a:rPr lang="en" sz="1000">
                          <a:latin typeface="Open Sans"/>
                          <a:ea typeface="Open Sans"/>
                          <a:cs typeface="Open Sans"/>
                          <a:sym typeface="Open Sans"/>
                        </a:rPr>
                        <a:t>Teachers, Classes, Majors, School</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What type of education the students are </a:t>
                      </a:r>
                      <a:r>
                        <a:rPr lang="en" sz="1000">
                          <a:latin typeface="Open Sans"/>
                          <a:ea typeface="Open Sans"/>
                          <a:cs typeface="Open Sans"/>
                          <a:sym typeface="Open Sans"/>
                        </a:rPr>
                        <a:t>receiving and its application</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Course Level of Analysis, Rate My Professor, School Records, School Ranking</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graphicFrame>
        <p:nvGraphicFramePr>
          <p:cNvPr id="173" name="Google Shape;173;p21"/>
          <p:cNvGraphicFramePr/>
          <p:nvPr/>
        </p:nvGraphicFramePr>
        <p:xfrm>
          <a:off x="644475" y="891100"/>
          <a:ext cx="3000000" cy="3000000"/>
        </p:xfrm>
        <a:graphic>
          <a:graphicData uri="http://schemas.openxmlformats.org/drawingml/2006/table">
            <a:tbl>
              <a:tblPr>
                <a:noFill/>
                <a:tableStyleId>{CBE4B722-C137-4100-83B7-86B0CFFE1A5E}</a:tableStyleId>
              </a:tblPr>
              <a:tblGrid>
                <a:gridCol w="2296400"/>
                <a:gridCol w="2855050"/>
                <a:gridCol w="2703600"/>
              </a:tblGrid>
              <a:tr h="526050">
                <a:tc gridSpan="3">
                  <a:txBody>
                    <a:bodyPr/>
                    <a:lstStyle/>
                    <a:p>
                      <a:pPr indent="0" lvl="0" marL="0" rtl="0" algn="ctr">
                        <a:spcBef>
                          <a:spcPts val="0"/>
                        </a:spcBef>
                        <a:spcAft>
                          <a:spcPts val="0"/>
                        </a:spcAft>
                        <a:buNone/>
                      </a:pPr>
                      <a:r>
                        <a:rPr b="1" lang="en" sz="2000">
                          <a:latin typeface="Open Sans"/>
                          <a:ea typeface="Open Sans"/>
                          <a:cs typeface="Open Sans"/>
                          <a:sym typeface="Open Sans"/>
                        </a:rPr>
                        <a:t>Structured</a:t>
                      </a:r>
                      <a:endParaRPr b="1" sz="2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hMerge="1"/>
                <a:tc hMerge="1"/>
              </a:tr>
              <a:tr h="392475">
                <a:tc>
                  <a:txBody>
                    <a:bodyPr/>
                    <a:lstStyle/>
                    <a:p>
                      <a:pPr indent="0" lvl="0" marL="0" rtl="0" algn="l">
                        <a:spcBef>
                          <a:spcPts val="0"/>
                        </a:spcBef>
                        <a:spcAft>
                          <a:spcPts val="0"/>
                        </a:spcAft>
                        <a:buNone/>
                      </a:pPr>
                      <a:r>
                        <a:rPr b="1" lang="en" sz="1200">
                          <a:latin typeface="Open Sans"/>
                          <a:ea typeface="Open Sans"/>
                          <a:cs typeface="Open Sans"/>
                          <a:sym typeface="Open Sans"/>
                        </a:rPr>
                        <a:t>Variable</a:t>
                      </a:r>
                      <a:endParaRPr b="1" sz="12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b="1" lang="en" sz="1200">
                          <a:latin typeface="Open Sans"/>
                          <a:ea typeface="Open Sans"/>
                          <a:cs typeface="Open Sans"/>
                          <a:sym typeface="Open Sans"/>
                        </a:rPr>
                        <a:t>Reasoning</a:t>
                      </a:r>
                      <a:endParaRPr b="1" sz="12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b="1" lang="en" sz="1200">
                          <a:latin typeface="Open Sans"/>
                          <a:ea typeface="Open Sans"/>
                          <a:cs typeface="Open Sans"/>
                          <a:sym typeface="Open Sans"/>
                        </a:rPr>
                        <a:t>Source</a:t>
                      </a:r>
                      <a:endParaRPr b="1" sz="12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449100">
                <a:tc>
                  <a:txBody>
                    <a:bodyPr/>
                    <a:lstStyle/>
                    <a:p>
                      <a:pPr indent="0" lvl="0" marL="0" rtl="0" algn="l">
                        <a:spcBef>
                          <a:spcPts val="0"/>
                        </a:spcBef>
                        <a:spcAft>
                          <a:spcPts val="0"/>
                        </a:spcAft>
                        <a:buNone/>
                      </a:pPr>
                      <a:r>
                        <a:rPr lang="en" sz="1000">
                          <a:latin typeface="Open Sans"/>
                          <a:ea typeface="Open Sans"/>
                          <a:cs typeface="Open Sans"/>
                          <a:sym typeface="Open Sans"/>
                        </a:rPr>
                        <a:t>Grades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Consistency/Improvement of grades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School Records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526050">
                <a:tc>
                  <a:txBody>
                    <a:bodyPr/>
                    <a:lstStyle/>
                    <a:p>
                      <a:pPr indent="0" lvl="0" marL="0" rtl="0" algn="l">
                        <a:spcBef>
                          <a:spcPts val="0"/>
                        </a:spcBef>
                        <a:spcAft>
                          <a:spcPts val="0"/>
                        </a:spcAft>
                        <a:buNone/>
                      </a:pPr>
                      <a:r>
                        <a:rPr lang="en" sz="1000">
                          <a:latin typeface="Open Sans"/>
                          <a:ea typeface="Open Sans"/>
                          <a:cs typeface="Open Sans"/>
                          <a:sym typeface="Open Sans"/>
                        </a:rPr>
                        <a:t>Starting Salary</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Good measure of how well their work in college paid off on the surface level</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IRS Tax Filings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690450">
                <a:tc>
                  <a:txBody>
                    <a:bodyPr/>
                    <a:lstStyle/>
                    <a:p>
                      <a:pPr indent="0" lvl="0" marL="0" rtl="0" algn="l">
                        <a:spcBef>
                          <a:spcPts val="0"/>
                        </a:spcBef>
                        <a:spcAft>
                          <a:spcPts val="0"/>
                        </a:spcAft>
                        <a:buNone/>
                      </a:pPr>
                      <a:r>
                        <a:rPr lang="en" sz="1000">
                          <a:latin typeface="Open Sans"/>
                          <a:ea typeface="Open Sans"/>
                          <a:cs typeface="Open Sans"/>
                          <a:sym typeface="Open Sans"/>
                        </a:rPr>
                        <a:t>Job Placement/Pursuit of Higher Ed</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If the school has high job placement track and has strong relationships with companies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School Graduation Survey, Burning Glass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361650">
                <a:tc>
                  <a:txBody>
                    <a:bodyPr/>
                    <a:lstStyle/>
                    <a:p>
                      <a:pPr indent="0" lvl="0" marL="0" rtl="0" algn="l">
                        <a:spcBef>
                          <a:spcPts val="0"/>
                        </a:spcBef>
                        <a:spcAft>
                          <a:spcPts val="0"/>
                        </a:spcAft>
                        <a:buNone/>
                      </a:pPr>
                      <a:r>
                        <a:rPr lang="en" sz="1000">
                          <a:latin typeface="Open Sans"/>
                          <a:ea typeface="Open Sans"/>
                          <a:cs typeface="Open Sans"/>
                          <a:sym typeface="Open Sans"/>
                        </a:rPr>
                        <a:t>Internship</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Application of classroom knowledge</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LinkedIn, School Records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526050">
                <a:tc>
                  <a:txBody>
                    <a:bodyPr/>
                    <a:lstStyle/>
                    <a:p>
                      <a:pPr indent="0" lvl="0" marL="0" rtl="0" algn="l">
                        <a:spcBef>
                          <a:spcPts val="0"/>
                        </a:spcBef>
                        <a:spcAft>
                          <a:spcPts val="0"/>
                        </a:spcAft>
                        <a:buNone/>
                      </a:pPr>
                      <a:r>
                        <a:rPr lang="en" sz="1000">
                          <a:latin typeface="Open Sans"/>
                          <a:ea typeface="Open Sans"/>
                          <a:cs typeface="Open Sans"/>
                          <a:sym typeface="Open Sans"/>
                        </a:rPr>
                        <a:t>Returning to Hometown</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Improving the hometown in which students came from</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Government Residency</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514475">
                <a:tc>
                  <a:txBody>
                    <a:bodyPr/>
                    <a:lstStyle/>
                    <a:p>
                      <a:pPr indent="0" lvl="0" marL="0" rtl="0" algn="l">
                        <a:spcBef>
                          <a:spcPts val="0"/>
                        </a:spcBef>
                        <a:spcAft>
                          <a:spcPts val="0"/>
                        </a:spcAft>
                        <a:buNone/>
                      </a:pPr>
                      <a:r>
                        <a:rPr lang="en" sz="1000">
                          <a:latin typeface="Open Sans"/>
                          <a:ea typeface="Open Sans"/>
                          <a:cs typeface="Open Sans"/>
                          <a:sym typeface="Open Sans"/>
                        </a:rPr>
                        <a:t>Student Loan Repayment</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Students’ history of paying off their loans paired with their major</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Open Sans"/>
                          <a:ea typeface="Open Sans"/>
                          <a:cs typeface="Open Sans"/>
                          <a:sym typeface="Open Sans"/>
                        </a:rPr>
                        <a:t>Department of Education NSLDS</a:t>
                      </a:r>
                      <a:endParaRPr sz="1000">
                        <a:latin typeface="Open Sans"/>
                        <a:ea typeface="Open Sans"/>
                        <a:cs typeface="Open Sans"/>
                        <a:sym typeface="Open Sans"/>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bl>
          </a:graphicData>
        </a:graphic>
      </p:graphicFrame>
      <p:cxnSp>
        <p:nvCxnSpPr>
          <p:cNvPr id="174" name="Google Shape;174;p21"/>
          <p:cNvCxnSpPr>
            <a:stCxn id="175" idx="3"/>
          </p:cNvCxnSpPr>
          <p:nvPr/>
        </p:nvCxnSpPr>
        <p:spPr>
          <a:xfrm>
            <a:off x="7552650" y="376450"/>
            <a:ext cx="1601700" cy="900"/>
          </a:xfrm>
          <a:prstGeom prst="straightConnector1">
            <a:avLst/>
          </a:prstGeom>
          <a:noFill/>
          <a:ln cap="flat" cmpd="sng" w="28575">
            <a:solidFill>
              <a:schemeClr val="lt1"/>
            </a:solidFill>
            <a:prstDash val="solid"/>
            <a:round/>
            <a:headEnd len="med" w="med" type="oval"/>
            <a:tailEnd len="med" w="med" type="none"/>
          </a:ln>
        </p:spPr>
      </p:cxnSp>
      <p:cxnSp>
        <p:nvCxnSpPr>
          <p:cNvPr id="176" name="Google Shape;176;p21"/>
          <p:cNvCxnSpPr>
            <a:endCxn id="175" idx="1"/>
          </p:cNvCxnSpPr>
          <p:nvPr/>
        </p:nvCxnSpPr>
        <p:spPr>
          <a:xfrm flipH="1" rot="10800000">
            <a:off x="150" y="376450"/>
            <a:ext cx="1591200" cy="900"/>
          </a:xfrm>
          <a:prstGeom prst="straightConnector1">
            <a:avLst/>
          </a:prstGeom>
          <a:noFill/>
          <a:ln cap="flat" cmpd="sng" w="28575">
            <a:solidFill>
              <a:schemeClr val="lt1"/>
            </a:solidFill>
            <a:prstDash val="solid"/>
            <a:round/>
            <a:headEnd len="med" w="med" type="none"/>
            <a:tailEnd len="med" w="med" type="oval"/>
          </a:ln>
        </p:spPr>
      </p:cxnSp>
      <p:sp>
        <p:nvSpPr>
          <p:cNvPr id="175" name="Google Shape;175;p21"/>
          <p:cNvSpPr txBox="1"/>
          <p:nvPr/>
        </p:nvSpPr>
        <p:spPr>
          <a:xfrm>
            <a:off x="1591350" y="94450"/>
            <a:ext cx="59613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Oswald"/>
                <a:ea typeface="Oswald"/>
                <a:cs typeface="Oswald"/>
                <a:sym typeface="Oswald"/>
              </a:rPr>
              <a:t>KEY        ATTRIBUTES &amp; DATA ELEMENTS</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sz="3000">
              <a:solidFill>
                <a:schemeClr val="lt1"/>
              </a:solidFill>
              <a:latin typeface="Oswald"/>
              <a:ea typeface="Oswald"/>
              <a:cs typeface="Oswald"/>
              <a:sym typeface="Oswald"/>
            </a:endParaRPr>
          </a:p>
          <a:p>
            <a:pPr indent="0" lvl="0" marL="0" rtl="0" algn="ctr">
              <a:spcBef>
                <a:spcPts val="0"/>
              </a:spcBef>
              <a:spcAft>
                <a:spcPts val="0"/>
              </a:spcAft>
              <a:buNone/>
            </a:pPr>
            <a:r>
              <a:t/>
            </a:r>
            <a:endParaRPr b="1" sz="2500">
              <a:latin typeface="Century Gothic"/>
              <a:ea typeface="Century Gothic"/>
              <a:cs typeface="Century Gothic"/>
              <a:sym typeface="Century Gothic"/>
            </a:endParaRPr>
          </a:p>
        </p:txBody>
      </p:sp>
      <p:pic>
        <p:nvPicPr>
          <p:cNvPr id="177" name="Google Shape;177;p21"/>
          <p:cNvPicPr preferRelativeResize="0"/>
          <p:nvPr/>
        </p:nvPicPr>
        <p:blipFill>
          <a:blip r:embed="rId3">
            <a:alphaModFix/>
          </a:blip>
          <a:stretch>
            <a:fillRect/>
          </a:stretch>
        </p:blipFill>
        <p:spPr>
          <a:xfrm flipH="1">
            <a:off x="2430850" y="170275"/>
            <a:ext cx="424650" cy="424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